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256" r:id="rId2"/>
    <p:sldId id="454" r:id="rId3"/>
    <p:sldId id="455" r:id="rId4"/>
    <p:sldId id="456" r:id="rId5"/>
    <p:sldId id="457" r:id="rId6"/>
    <p:sldId id="458"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88" r:id="rId22"/>
    <p:sldId id="489" r:id="rId23"/>
    <p:sldId id="474" r:id="rId24"/>
    <p:sldId id="473" r:id="rId25"/>
    <p:sldId id="475" r:id="rId26"/>
    <p:sldId id="476" r:id="rId27"/>
    <p:sldId id="477" r:id="rId28"/>
    <p:sldId id="478" r:id="rId29"/>
    <p:sldId id="479" r:id="rId30"/>
    <p:sldId id="480" r:id="rId31"/>
    <p:sldId id="481" r:id="rId32"/>
    <p:sldId id="482" r:id="rId33"/>
    <p:sldId id="483" r:id="rId34"/>
    <p:sldId id="484" r:id="rId35"/>
    <p:sldId id="485" r:id="rId36"/>
    <p:sldId id="486" r:id="rId37"/>
    <p:sldId id="490" r:id="rId38"/>
    <p:sldId id="487" r:id="rId39"/>
    <p:sldId id="492" r:id="rId40"/>
    <p:sldId id="491" r:id="rId41"/>
    <p:sldId id="493" r:id="rId42"/>
    <p:sldId id="494" r:id="rId43"/>
    <p:sldId id="496" r:id="rId44"/>
    <p:sldId id="497" r:id="rId45"/>
    <p:sldId id="498" r:id="rId46"/>
    <p:sldId id="499" r:id="rId47"/>
    <p:sldId id="501" r:id="rId48"/>
    <p:sldId id="503" r:id="rId49"/>
    <p:sldId id="500" r:id="rId50"/>
    <p:sldId id="504" r:id="rId51"/>
    <p:sldId id="505" r:id="rId52"/>
    <p:sldId id="506" r:id="rId53"/>
    <p:sldId id="507" r:id="rId54"/>
    <p:sldId id="508" r:id="rId55"/>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5833" autoAdjust="0"/>
  </p:normalViewPr>
  <p:slideViewPr>
    <p:cSldViewPr>
      <p:cViewPr>
        <p:scale>
          <a:sx n="100" d="100"/>
          <a:sy n="100" d="100"/>
        </p:scale>
        <p:origin x="-1158" y="-168"/>
      </p:cViewPr>
      <p:guideLst>
        <p:guide orient="horz" pos="2160"/>
        <p:guide pos="2880"/>
      </p:guideLst>
    </p:cSldViewPr>
  </p:slideViewPr>
  <p:outlineViewPr>
    <p:cViewPr>
      <p:scale>
        <a:sx n="33" d="100"/>
        <a:sy n="33" d="100"/>
      </p:scale>
      <p:origin x="0" y="80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3077188" cy="511242"/>
          </a:xfrm>
          <a:prstGeom prst="rect">
            <a:avLst/>
          </a:prstGeom>
        </p:spPr>
        <p:txBody>
          <a:bodyPr vert="horz" lIns="94257" tIns="47129" rIns="94257" bIns="47129" rtlCol="0"/>
          <a:lstStyle>
            <a:lvl1pPr algn="l">
              <a:defRPr sz="1200"/>
            </a:lvl1pPr>
          </a:lstStyle>
          <a:p>
            <a:endParaRPr lang="it-IT"/>
          </a:p>
        </p:txBody>
      </p:sp>
      <p:sp>
        <p:nvSpPr>
          <p:cNvPr id="3" name="Segnaposto data 2"/>
          <p:cNvSpPr>
            <a:spLocks noGrp="1"/>
          </p:cNvSpPr>
          <p:nvPr>
            <p:ph type="dt" sz="quarter" idx="1"/>
          </p:nvPr>
        </p:nvSpPr>
        <p:spPr>
          <a:xfrm>
            <a:off x="4022113" y="1"/>
            <a:ext cx="3075538" cy="511242"/>
          </a:xfrm>
          <a:prstGeom prst="rect">
            <a:avLst/>
          </a:prstGeom>
        </p:spPr>
        <p:txBody>
          <a:bodyPr vert="horz" lIns="94257" tIns="47129" rIns="94257" bIns="47129" rtlCol="0"/>
          <a:lstStyle>
            <a:lvl1pPr algn="r">
              <a:defRPr sz="1200"/>
            </a:lvl1pPr>
          </a:lstStyle>
          <a:p>
            <a:fld id="{D0A72DC8-52AC-496E-AA86-AAC09A714B17}" type="datetimeFigureOut">
              <a:rPr lang="it-IT" smtClean="0"/>
              <a:pPr/>
              <a:t>26/05/2014</a:t>
            </a:fld>
            <a:endParaRPr lang="it-IT"/>
          </a:p>
        </p:txBody>
      </p:sp>
      <p:sp>
        <p:nvSpPr>
          <p:cNvPr id="4" name="Segnaposto piè di pagina 3"/>
          <p:cNvSpPr>
            <a:spLocks noGrp="1"/>
          </p:cNvSpPr>
          <p:nvPr>
            <p:ph type="ftr" sz="quarter" idx="2"/>
          </p:nvPr>
        </p:nvSpPr>
        <p:spPr>
          <a:xfrm>
            <a:off x="1" y="9721744"/>
            <a:ext cx="3077188" cy="511242"/>
          </a:xfrm>
          <a:prstGeom prst="rect">
            <a:avLst/>
          </a:prstGeom>
        </p:spPr>
        <p:txBody>
          <a:bodyPr vert="horz" lIns="94257" tIns="47129" rIns="94257" bIns="47129" rtlCol="0" anchor="b"/>
          <a:lstStyle>
            <a:lvl1pPr algn="l">
              <a:defRPr sz="1200"/>
            </a:lvl1pPr>
          </a:lstStyle>
          <a:p>
            <a:endParaRPr lang="it-IT"/>
          </a:p>
        </p:txBody>
      </p:sp>
      <p:sp>
        <p:nvSpPr>
          <p:cNvPr id="5" name="Segnaposto numero diapositiva 4"/>
          <p:cNvSpPr>
            <a:spLocks noGrp="1"/>
          </p:cNvSpPr>
          <p:nvPr>
            <p:ph type="sldNum" sz="quarter" idx="3"/>
          </p:nvPr>
        </p:nvSpPr>
        <p:spPr>
          <a:xfrm>
            <a:off x="4022113" y="9721744"/>
            <a:ext cx="3075538" cy="511242"/>
          </a:xfrm>
          <a:prstGeom prst="rect">
            <a:avLst/>
          </a:prstGeom>
        </p:spPr>
        <p:txBody>
          <a:bodyPr vert="horz" lIns="94257" tIns="47129" rIns="94257" bIns="47129" rtlCol="0" anchor="b"/>
          <a:lstStyle>
            <a:lvl1pPr algn="r">
              <a:defRPr sz="1200"/>
            </a:lvl1pPr>
          </a:lstStyle>
          <a:p>
            <a:fld id="{B3595BC7-67A3-4ECC-93BB-B795BFFCD776}"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3076363" cy="511730"/>
          </a:xfrm>
          <a:prstGeom prst="rect">
            <a:avLst/>
          </a:prstGeom>
        </p:spPr>
        <p:txBody>
          <a:bodyPr vert="horz" lIns="94257" tIns="47129" rIns="94257" bIns="47129" rtlCol="0"/>
          <a:lstStyle>
            <a:lvl1pPr algn="l">
              <a:defRPr sz="1200"/>
            </a:lvl1pPr>
          </a:lstStyle>
          <a:p>
            <a:endParaRPr lang="it-IT"/>
          </a:p>
        </p:txBody>
      </p:sp>
      <p:sp>
        <p:nvSpPr>
          <p:cNvPr id="3" name="Segnaposto data 2"/>
          <p:cNvSpPr>
            <a:spLocks noGrp="1"/>
          </p:cNvSpPr>
          <p:nvPr>
            <p:ph type="dt" idx="1"/>
          </p:nvPr>
        </p:nvSpPr>
        <p:spPr>
          <a:xfrm>
            <a:off x="4021295" y="1"/>
            <a:ext cx="3076363" cy="511730"/>
          </a:xfrm>
          <a:prstGeom prst="rect">
            <a:avLst/>
          </a:prstGeom>
        </p:spPr>
        <p:txBody>
          <a:bodyPr vert="horz" lIns="94257" tIns="47129" rIns="94257" bIns="47129" rtlCol="0"/>
          <a:lstStyle>
            <a:lvl1pPr algn="r">
              <a:defRPr sz="1200"/>
            </a:lvl1pPr>
          </a:lstStyle>
          <a:p>
            <a:fld id="{7F09B8D0-34B3-4EBE-84C0-5EDF61989BBF}" type="datetimeFigureOut">
              <a:rPr lang="it-IT" smtClean="0"/>
              <a:pPr/>
              <a:t>26/05/2014</a:t>
            </a:fld>
            <a:endParaRPr lang="it-IT"/>
          </a:p>
        </p:txBody>
      </p:sp>
      <p:sp>
        <p:nvSpPr>
          <p:cNvPr id="4" name="Segnaposto immagine diapositiva 3"/>
          <p:cNvSpPr>
            <a:spLocks noGrp="1" noRot="1" noChangeAspect="1"/>
          </p:cNvSpPr>
          <p:nvPr>
            <p:ph type="sldImg" idx="2"/>
          </p:nvPr>
        </p:nvSpPr>
        <p:spPr>
          <a:xfrm>
            <a:off x="990600" y="766763"/>
            <a:ext cx="5119688" cy="3838575"/>
          </a:xfrm>
          <a:prstGeom prst="rect">
            <a:avLst/>
          </a:prstGeom>
          <a:noFill/>
          <a:ln w="12700">
            <a:solidFill>
              <a:prstClr val="black"/>
            </a:solidFill>
          </a:ln>
        </p:spPr>
        <p:txBody>
          <a:bodyPr vert="horz" lIns="94257" tIns="47129" rIns="94257" bIns="47129" rtlCol="0" anchor="ctr"/>
          <a:lstStyle/>
          <a:p>
            <a:endParaRPr lang="it-IT"/>
          </a:p>
        </p:txBody>
      </p:sp>
      <p:sp>
        <p:nvSpPr>
          <p:cNvPr id="5" name="Segnaposto note 4"/>
          <p:cNvSpPr>
            <a:spLocks noGrp="1"/>
          </p:cNvSpPr>
          <p:nvPr>
            <p:ph type="body" sz="quarter" idx="3"/>
          </p:nvPr>
        </p:nvSpPr>
        <p:spPr>
          <a:xfrm>
            <a:off x="709931" y="4861443"/>
            <a:ext cx="5679440" cy="4605576"/>
          </a:xfrm>
          <a:prstGeom prst="rect">
            <a:avLst/>
          </a:prstGeom>
        </p:spPr>
        <p:txBody>
          <a:bodyPr vert="horz" lIns="94257" tIns="47129" rIns="94257" bIns="4712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721107"/>
            <a:ext cx="3076363" cy="511730"/>
          </a:xfrm>
          <a:prstGeom prst="rect">
            <a:avLst/>
          </a:prstGeom>
        </p:spPr>
        <p:txBody>
          <a:bodyPr vert="horz" lIns="94257" tIns="47129" rIns="94257" bIns="47129"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295" y="9721107"/>
            <a:ext cx="3076363" cy="511730"/>
          </a:xfrm>
          <a:prstGeom prst="rect">
            <a:avLst/>
          </a:prstGeom>
        </p:spPr>
        <p:txBody>
          <a:bodyPr vert="horz" lIns="94257" tIns="47129" rIns="94257" bIns="47129" rtlCol="0" anchor="b"/>
          <a:lstStyle>
            <a:lvl1pPr algn="r">
              <a:defRPr sz="1200"/>
            </a:lvl1pPr>
          </a:lstStyle>
          <a:p>
            <a:fld id="{FD03CA9C-232C-404D-BDD2-1347D32FAFB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D03CA9C-232C-404D-BDD2-1347D32FAFBD}"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endParaRPr lang="it-IT" dirty="0"/>
          </a:p>
        </p:txBody>
      </p:sp>
      <p:sp>
        <p:nvSpPr>
          <p:cNvPr id="17" name="Segnaposto piè di pagina 16"/>
          <p:cNvSpPr>
            <a:spLocks noGrp="1"/>
          </p:cNvSpPr>
          <p:nvPr>
            <p:ph type="ftr" sz="quarter" idx="11"/>
          </p:nvPr>
        </p:nvSpPr>
        <p:spPr>
          <a:xfrm>
            <a:off x="2898648" y="6355080"/>
            <a:ext cx="3474720" cy="365760"/>
          </a:xfrm>
        </p:spPr>
        <p:txBody>
          <a:bodyPr/>
          <a:lstStyle/>
          <a:p>
            <a:endParaRPr lang="it-IT" dirty="0"/>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2"/>
          <p:cNvPicPr>
            <a:picLocks noChangeAspect="1" noChangeArrowheads="1"/>
          </p:cNvPicPr>
          <p:nvPr userDrawn="1"/>
        </p:nvPicPr>
        <p:blipFill>
          <a:blip r:embed="rId2" cstate="print"/>
          <a:srcRect/>
          <a:stretch>
            <a:fillRect/>
          </a:stretch>
        </p:blipFill>
        <p:spPr bwMode="auto">
          <a:xfrm>
            <a:off x="8501479" y="6031583"/>
            <a:ext cx="571115" cy="755003"/>
          </a:xfrm>
          <a:prstGeom prst="rect">
            <a:avLst/>
          </a:prstGeom>
          <a:noFill/>
          <a:ln w="9525">
            <a:noFill/>
            <a:miter lim="800000"/>
            <a:headEnd/>
            <a:tailEnd/>
          </a:ln>
        </p:spPr>
      </p:pic>
      <p:sp>
        <p:nvSpPr>
          <p:cNvPr id="14" name="Rettangolo 13"/>
          <p:cNvSpPr/>
          <p:nvPr userDrawn="1"/>
        </p:nvSpPr>
        <p:spPr>
          <a:xfrm>
            <a:off x="1142976" y="285728"/>
            <a:ext cx="7072362" cy="11880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ttangolo 14"/>
          <p:cNvSpPr/>
          <p:nvPr userDrawn="1"/>
        </p:nvSpPr>
        <p:spPr>
          <a:xfrm>
            <a:off x="914376" y="285728"/>
            <a:ext cx="228600" cy="1188000"/>
          </a:xfrm>
          <a:prstGeom prst="rect">
            <a:avLst/>
          </a:prstGeom>
          <a:solidFill>
            <a:schemeClr val="accent1"/>
          </a:solid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8" name="Picture 2" descr="Base DIEM 6"/>
          <p:cNvPicPr>
            <a:picLocks noChangeArrowheads="1"/>
          </p:cNvPicPr>
          <p:nvPr userDrawn="1"/>
        </p:nvPicPr>
        <p:blipFill>
          <a:blip r:embed="rId3" cstate="print"/>
          <a:srcRect l="2258" r="83068" b="39370"/>
          <a:stretch>
            <a:fillRect/>
          </a:stretch>
        </p:blipFill>
        <p:spPr bwMode="auto">
          <a:xfrm>
            <a:off x="0" y="5805264"/>
            <a:ext cx="1403648" cy="10081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EF4D68B-2513-4204-8CE7-FF73D44A4523}" type="datetime1">
              <a:rPr lang="it-IT" smtClean="0"/>
              <a:pPr/>
              <a:t>26/05/2014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625629-C85B-4C17-ADC2-27ECEBD3329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081C66D-17E6-4CA7-B461-3DDFC59CD68F}" type="datetime1">
              <a:rPr lang="it-IT" smtClean="0"/>
              <a:pPr/>
              <a:t>26/05/2014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625629-C85B-4C17-ADC2-27ECEBD33295}" type="slidenum">
              <a:rPr lang="it-IT" smtClean="0"/>
              <a:pPr/>
              <a:t>‹N›</a:t>
            </a:fld>
            <a:endParaRPr lang="it-IT"/>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3B81D12B-F829-4382-BC41-15A6E7B4E4E1}" type="datetime1">
              <a:rPr lang="it-IT" smtClean="0"/>
              <a:pPr/>
              <a:t>26/05/2014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3582501" y="6356350"/>
            <a:ext cx="1981200" cy="365760"/>
          </a:xfrm>
        </p:spPr>
        <p:txBody>
          <a:bodyPr/>
          <a:lstStyle>
            <a:lvl1pPr algn="ctr">
              <a:defRPr/>
            </a:lvl1pPr>
          </a:lstStyle>
          <a:p>
            <a:fld id="{41625629-C85B-4C17-ADC2-27ECEBD33295}" type="slidenum">
              <a:rPr lang="it-IT" smtClean="0"/>
              <a:pPr/>
              <a:t>‹N›</a:t>
            </a:fld>
            <a:endParaRPr lang="it-IT" dirty="0"/>
          </a:p>
        </p:txBody>
      </p:sp>
      <p:sp>
        <p:nvSpPr>
          <p:cNvPr id="8" name="Segnaposto contenuto 7"/>
          <p:cNvSpPr>
            <a:spLocks noGrp="1"/>
          </p:cNvSpPr>
          <p:nvPr>
            <p:ph sz="quarter" idx="1"/>
          </p:nvPr>
        </p:nvSpPr>
        <p:spPr>
          <a:xfrm>
            <a:off x="457200" y="1219200"/>
            <a:ext cx="8229600" cy="49377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pic>
        <p:nvPicPr>
          <p:cNvPr id="7" name="Picture 2"/>
          <p:cNvPicPr>
            <a:picLocks noChangeAspect="1" noChangeArrowheads="1"/>
          </p:cNvPicPr>
          <p:nvPr userDrawn="1"/>
        </p:nvPicPr>
        <p:blipFill>
          <a:blip r:embed="rId2" cstate="print"/>
          <a:srcRect/>
          <a:stretch>
            <a:fillRect/>
          </a:stretch>
        </p:blipFill>
        <p:spPr bwMode="auto">
          <a:xfrm>
            <a:off x="8501479" y="6031583"/>
            <a:ext cx="571115" cy="75500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fld id="{2DF7C6C1-AE7D-4DD8-9840-470EC979C471}" type="datetime1">
              <a:rPr lang="it-IT" smtClean="0"/>
              <a:pPr/>
              <a:t>26/05/2014</a:t>
            </a:fld>
            <a:endParaRPr lang="it-IT"/>
          </a:p>
        </p:txBody>
      </p:sp>
      <p:sp>
        <p:nvSpPr>
          <p:cNvPr id="5" name="Segnaposto piè di pagina 4"/>
          <p:cNvSpPr>
            <a:spLocks noGrp="1"/>
          </p:cNvSpPr>
          <p:nvPr>
            <p:ph type="ftr" sz="quarter" idx="11"/>
          </p:nvPr>
        </p:nvSpPr>
        <p:spPr>
          <a:xfrm>
            <a:off x="2898648" y="6355080"/>
            <a:ext cx="3474720" cy="365760"/>
          </a:xfrm>
        </p:spPr>
        <p:txBody>
          <a:bodyPr/>
          <a:lstStyle/>
          <a:p>
            <a:endParaRPr lang="it-IT"/>
          </a:p>
        </p:txBody>
      </p:sp>
      <p:sp>
        <p:nvSpPr>
          <p:cNvPr id="6" name="Segnaposto numero diapositiva 5"/>
          <p:cNvSpPr>
            <a:spLocks noGrp="1"/>
          </p:cNvSpPr>
          <p:nvPr>
            <p:ph type="sldNum" sz="quarter" idx="12"/>
          </p:nvPr>
        </p:nvSpPr>
        <p:spPr>
          <a:xfrm>
            <a:off x="1069848" y="6355080"/>
            <a:ext cx="1520952" cy="365760"/>
          </a:xfrm>
        </p:spPr>
        <p:txBody>
          <a:bodyPr/>
          <a:lstStyle/>
          <a:p>
            <a:fld id="{41625629-C85B-4C17-ADC2-27ECEBD33295}" type="slidenum">
              <a:rPr lang="it-IT" smtClean="0"/>
              <a:pPr/>
              <a:t>‹N›</a:t>
            </a:fld>
            <a:endParaRPr lang="it-IT"/>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87F440C8-3B36-4A87-8D38-210A45AE953E}" type="datetime1">
              <a:rPr lang="it-IT" smtClean="0"/>
              <a:pPr/>
              <a:t>26/05/2014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625629-C85B-4C17-ADC2-27ECEBD33295}" type="slidenum">
              <a:rPr lang="it-IT" smtClean="0"/>
              <a:pPr/>
              <a:t>‹N›</a:t>
            </a:fld>
            <a:endParaRPr lang="it-IT"/>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3872C7D0-340E-4206-98B2-9A9CEB75CD76}" type="datetime1">
              <a:rPr lang="it-IT" smtClean="0"/>
              <a:pPr/>
              <a:t>26/05/2014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1625629-C85B-4C17-ADC2-27ECEBD33295}" type="slidenum">
              <a:rPr lang="it-IT" smtClean="0"/>
              <a:pPr/>
              <a:t>‹N›</a:t>
            </a:fld>
            <a:endParaRPr lang="it-IT"/>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800D25E-110C-41A2-AD23-C0DB999EA823}" type="datetime1">
              <a:rPr lang="it-IT" smtClean="0"/>
              <a:pPr/>
              <a:t>26/05/2014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1625629-C85B-4C17-ADC2-27ECEBD33295}" type="slidenum">
              <a:rPr lang="it-IT" smtClean="0"/>
              <a:pPr/>
              <a:t>‹N›</a:t>
            </a:fld>
            <a:endParaRPr lang="it-IT"/>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38330F-87DB-4852-88AD-E3F096C4600A}" type="datetime1">
              <a:rPr lang="it-IT" smtClean="0"/>
              <a:pPr/>
              <a:t>26/05/2014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1625629-C85B-4C17-ADC2-27ECEBD33295}" type="slidenum">
              <a:rPr lang="it-IT" smtClean="0"/>
              <a:pPr/>
              <a:t>‹N›</a:t>
            </a:fld>
            <a:endParaRPr lang="it-IT"/>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D204625D-5836-4805-BAE9-715CE113E67C}" type="datetime1">
              <a:rPr lang="it-IT" smtClean="0"/>
              <a:pPr/>
              <a:t>26/05/2014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625629-C85B-4C17-ADC2-27ECEBD33295}"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5BA94AD5-62EA-4359-B42C-3E12EB6985EB}" type="datetime1">
              <a:rPr lang="it-IT" smtClean="0"/>
              <a:pPr/>
              <a:t>26/05/2014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625629-C85B-4C17-ADC2-27ECEBD33295}"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4D22C66-DDB9-4100-A00C-22F0444EE7F3}" type="datetime1">
              <a:rPr lang="it-IT" smtClean="0"/>
              <a:pPr/>
              <a:t>26/05/2014</a:t>
            </a:fld>
            <a:endParaRPr lang="it-IT"/>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1625629-C85B-4C17-ADC2-27ECEBD33295}" type="slidenum">
              <a:rPr lang="it-IT" smtClean="0"/>
              <a:pPr/>
              <a:t>‹N›</a:t>
            </a:fld>
            <a:endParaRPr lang="it-IT"/>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2" descr="Base DIEM 6"/>
          <p:cNvPicPr>
            <a:picLocks noChangeArrowheads="1"/>
          </p:cNvPicPr>
          <p:nvPr userDrawn="1"/>
        </p:nvPicPr>
        <p:blipFill>
          <a:blip r:embed="rId13" cstate="print"/>
          <a:srcRect r="83068" b="23714"/>
          <a:stretch>
            <a:fillRect/>
          </a:stretch>
        </p:blipFill>
        <p:spPr bwMode="auto">
          <a:xfrm>
            <a:off x="0" y="5938816"/>
            <a:ext cx="1142976" cy="919184"/>
          </a:xfrm>
          <a:prstGeom prst="rect">
            <a:avLst/>
          </a:prstGeom>
          <a:noFill/>
          <a:ln w="9525">
            <a:noFill/>
            <a:miter lim="800000"/>
            <a:headEnd/>
            <a:tailEnd/>
          </a:ln>
        </p:spPr>
      </p:pic>
      <p:pic>
        <p:nvPicPr>
          <p:cNvPr id="16" name="Picture 2"/>
          <p:cNvPicPr>
            <a:picLocks noChangeAspect="1" noChangeArrowheads="1"/>
          </p:cNvPicPr>
          <p:nvPr userDrawn="1"/>
        </p:nvPicPr>
        <p:blipFill>
          <a:blip r:embed="rId14" cstate="print"/>
          <a:srcRect/>
          <a:stretch>
            <a:fillRect/>
          </a:stretch>
        </p:blipFill>
        <p:spPr bwMode="auto">
          <a:xfrm>
            <a:off x="8501479" y="6031583"/>
            <a:ext cx="571115" cy="75500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9.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15616" y="3645024"/>
            <a:ext cx="7099722" cy="1296143"/>
          </a:xfrm>
        </p:spPr>
        <p:txBody>
          <a:bodyPr>
            <a:normAutofit/>
          </a:bodyPr>
          <a:lstStyle/>
          <a:p>
            <a:r>
              <a:rPr lang="it-IT" sz="2400" dirty="0" smtClean="0"/>
              <a:t>La regressione come strumento di sintesi delle relazioni tra variabili</a:t>
            </a:r>
            <a:endParaRPr lang="it-IT" sz="1800" b="1" dirty="0"/>
          </a:p>
        </p:txBody>
      </p:sp>
      <p:sp>
        <p:nvSpPr>
          <p:cNvPr id="11" name="Titolo 1"/>
          <p:cNvSpPr txBox="1">
            <a:spLocks/>
          </p:cNvSpPr>
          <p:nvPr/>
        </p:nvSpPr>
        <p:spPr>
          <a:xfrm>
            <a:off x="1214414" y="285728"/>
            <a:ext cx="6996138" cy="1214446"/>
          </a:xfrm>
          <a:prstGeom prst="rect">
            <a:avLst/>
          </a:prstGeom>
        </p:spPr>
        <p:txBody>
          <a:bodyPr vert="horz" anchor="t" anchorCtr="0">
            <a:normAutofit lnSpcReduction="10000"/>
          </a:bodyPr>
          <a:lstStyle/>
          <a:p>
            <a:pPr algn="ctr"/>
            <a:r>
              <a:rPr lang="it-IT" sz="2600" dirty="0" smtClean="0">
                <a:latin typeface="+mj-lt"/>
              </a:rPr>
              <a:t>Università degli Studi di Genova</a:t>
            </a:r>
          </a:p>
          <a:p>
            <a:pPr algn="ctr"/>
            <a:endParaRPr lang="it-IT" sz="2600" dirty="0" smtClean="0">
              <a:latin typeface="+mj-lt"/>
            </a:endParaRPr>
          </a:p>
          <a:p>
            <a:pPr algn="ctr"/>
            <a:r>
              <a:rPr lang="it-IT" sz="2600" smtClean="0">
                <a:latin typeface="+mj-lt"/>
              </a:rPr>
              <a:t>Dipartimento di </a:t>
            </a:r>
            <a:r>
              <a:rPr lang="it-IT" sz="2600" dirty="0" smtClean="0">
                <a:latin typeface="+mj-lt"/>
              </a:rPr>
              <a:t>Economia</a:t>
            </a:r>
          </a:p>
        </p:txBody>
      </p:sp>
      <p:sp>
        <p:nvSpPr>
          <p:cNvPr id="7" name="Rettangolo 6"/>
          <p:cNvSpPr/>
          <p:nvPr/>
        </p:nvSpPr>
        <p:spPr>
          <a:xfrm>
            <a:off x="3647185" y="5062606"/>
            <a:ext cx="4572000" cy="646331"/>
          </a:xfrm>
          <a:prstGeom prst="rect">
            <a:avLst/>
          </a:prstGeom>
        </p:spPr>
        <p:txBody>
          <a:bodyPr>
            <a:spAutoFit/>
          </a:bodyPr>
          <a:lstStyle/>
          <a:p>
            <a:pPr algn="r"/>
            <a:r>
              <a:rPr lang="it-IT" dirty="0" smtClean="0">
                <a:latin typeface="+mj-lt"/>
              </a:rPr>
              <a:t>Enrico di Bella</a:t>
            </a:r>
            <a:br>
              <a:rPr lang="it-IT" dirty="0" smtClean="0">
                <a:latin typeface="+mj-lt"/>
              </a:rPr>
            </a:br>
            <a:r>
              <a:rPr lang="it-IT" dirty="0" smtClean="0">
                <a:latin typeface="+mj-lt"/>
              </a:rPr>
              <a:t>(edibella@economia.unige.it)</a:t>
            </a:r>
            <a:endParaRPr lang="it-IT"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a:xfrm>
            <a:off x="457200" y="1219200"/>
            <a:ext cx="8229600" cy="1345704"/>
          </a:xfrm>
        </p:spPr>
        <p:txBody>
          <a:bodyPr>
            <a:normAutofit fontScale="92500" lnSpcReduction="10000"/>
          </a:bodyPr>
          <a:lstStyle/>
          <a:p>
            <a:pPr marL="0" indent="0" algn="just">
              <a:buNone/>
            </a:pPr>
            <a:r>
              <a:rPr lang="it-IT" sz="2400" dirty="0" smtClean="0"/>
              <a:t>Potremmo andare a utilizzare tabelle per classi di intervallo, ma in generale si preferisce studiare i dati nella loro forma originaria ricorrendo ai diagrammi di dispersione (</a:t>
            </a:r>
            <a:r>
              <a:rPr lang="it-IT" sz="2400" dirty="0" err="1" smtClean="0"/>
              <a:t>scatter</a:t>
            </a:r>
            <a:r>
              <a:rPr lang="it-IT" sz="2400" dirty="0" smtClean="0"/>
              <a:t> plot):</a:t>
            </a:r>
          </a:p>
          <a:p>
            <a:pPr marL="0" indent="0" algn="just">
              <a:buNone/>
            </a:pPr>
            <a:endParaRPr lang="it-IT" sz="2400" dirty="0"/>
          </a:p>
        </p:txBody>
      </p:sp>
      <p:pic>
        <p:nvPicPr>
          <p:cNvPr id="23555" name="Picture 3"/>
          <p:cNvPicPr>
            <a:picLocks noChangeAspect="1" noChangeArrowheads="1"/>
          </p:cNvPicPr>
          <p:nvPr/>
        </p:nvPicPr>
        <p:blipFill>
          <a:blip r:embed="rId2" cstate="print"/>
          <a:srcRect/>
          <a:stretch>
            <a:fillRect/>
          </a:stretch>
        </p:blipFill>
        <p:spPr bwMode="auto">
          <a:xfrm>
            <a:off x="2179056" y="2492896"/>
            <a:ext cx="4778733" cy="436510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Per riprodurlo in R è sufficiente scrivere:</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r>
              <a:rPr lang="it-IT" sz="2000" dirty="0" smtClean="0"/>
              <a:t>NB: In R quando si va a capo con un invio automaticamente il simbolo &gt; viene sostituito con un + ad indicare che il comando non è ancora stato concluso.</a:t>
            </a:r>
          </a:p>
          <a:p>
            <a:pPr marL="0" indent="0" algn="just">
              <a:buNone/>
            </a:pPr>
            <a:endParaRPr lang="it-IT" sz="2000" dirty="0" smtClean="0"/>
          </a:p>
        </p:txBody>
      </p:sp>
      <p:pic>
        <p:nvPicPr>
          <p:cNvPr id="25602" name="Picture 2"/>
          <p:cNvPicPr>
            <a:picLocks noChangeAspect="1" noChangeArrowheads="1"/>
          </p:cNvPicPr>
          <p:nvPr/>
        </p:nvPicPr>
        <p:blipFill>
          <a:blip r:embed="rId2" cstate="print"/>
          <a:srcRect t="84411" r="54322" b="7669"/>
          <a:stretch>
            <a:fillRect/>
          </a:stretch>
        </p:blipFill>
        <p:spPr bwMode="auto">
          <a:xfrm>
            <a:off x="467544" y="1988840"/>
            <a:ext cx="8136904" cy="8817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Altri comandi di R</a:t>
            </a:r>
          </a:p>
          <a:p>
            <a:pPr marL="0" indent="0" algn="just">
              <a:buNone/>
            </a:pPr>
            <a:endParaRPr lang="it-IT" sz="2000" dirty="0" smtClean="0"/>
          </a:p>
        </p:txBody>
      </p:sp>
      <p:pic>
        <p:nvPicPr>
          <p:cNvPr id="24578" name="Picture 2"/>
          <p:cNvPicPr>
            <a:picLocks noChangeAspect="1" noChangeArrowheads="1"/>
          </p:cNvPicPr>
          <p:nvPr/>
        </p:nvPicPr>
        <p:blipFill>
          <a:blip r:embed="rId2" cstate="print"/>
          <a:srcRect t="53999" r="56351" b="7841"/>
          <a:stretch>
            <a:fillRect/>
          </a:stretch>
        </p:blipFill>
        <p:spPr bwMode="auto">
          <a:xfrm>
            <a:off x="645468" y="1694629"/>
            <a:ext cx="7848872" cy="42885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5018112"/>
          </a:xfrm>
        </p:spPr>
        <p:txBody>
          <a:bodyPr>
            <a:normAutofit fontScale="85000" lnSpcReduction="20000"/>
          </a:bodyPr>
          <a:lstStyle/>
          <a:p>
            <a:pPr marL="0" indent="0" algn="just">
              <a:lnSpc>
                <a:spcPct val="120000"/>
              </a:lnSpc>
              <a:buNone/>
            </a:pPr>
            <a:r>
              <a:rPr lang="it-IT" sz="2000" dirty="0" smtClean="0"/>
              <a:t>Il primo indice che può essere calcolato per valutare il legame tra due fenomeni quantitativi </a:t>
            </a:r>
            <a:r>
              <a:rPr lang="it-IT" sz="2000" i="1" dirty="0" smtClean="0"/>
              <a:t>X</a:t>
            </a:r>
            <a:r>
              <a:rPr lang="it-IT" sz="2000" dirty="0" smtClean="0"/>
              <a:t> e </a:t>
            </a:r>
            <a:r>
              <a:rPr lang="it-IT" sz="2000" i="1" dirty="0" smtClean="0"/>
              <a:t>Y</a:t>
            </a:r>
            <a:r>
              <a:rPr lang="it-IT" sz="2000" dirty="0" smtClean="0"/>
              <a:t> è la COVARIANZA (indicata con COV(</a:t>
            </a:r>
            <a:r>
              <a:rPr lang="it-IT" sz="2000" i="1" dirty="0" smtClean="0"/>
              <a:t>X</a:t>
            </a:r>
            <a:r>
              <a:rPr lang="it-IT" sz="2000" dirty="0" smtClean="0"/>
              <a:t>,</a:t>
            </a:r>
            <a:r>
              <a:rPr lang="it-IT" sz="2000" i="1" dirty="0" smtClean="0"/>
              <a:t>Y</a:t>
            </a:r>
            <a:r>
              <a:rPr lang="it-IT" sz="2000" dirty="0" smtClean="0"/>
              <a:t>) oppure </a:t>
            </a:r>
            <a:r>
              <a:rPr lang="it-IT" sz="2000" i="1" dirty="0" smtClean="0">
                <a:sym typeface="Symbol"/>
              </a:rPr>
              <a:t></a:t>
            </a:r>
            <a:r>
              <a:rPr lang="it-IT" sz="2000" i="1" baseline="-25000" dirty="0" smtClean="0">
                <a:sym typeface="Symbol"/>
              </a:rPr>
              <a:t>XY</a:t>
            </a:r>
            <a:r>
              <a:rPr lang="it-IT" sz="2000" dirty="0" smtClean="0">
                <a:sym typeface="Symbol"/>
              </a:rPr>
              <a:t>) </a:t>
            </a:r>
            <a:r>
              <a:rPr lang="it-IT" sz="2000" dirty="0" smtClean="0"/>
              <a:t>cioè la media aritmetica del prodotto degli scarti delle intensità dalla propria media (momento misto centrale di secondo ordine):</a:t>
            </a:r>
          </a:p>
          <a:p>
            <a:pPr marL="0" indent="0" algn="just">
              <a:lnSpc>
                <a:spcPct val="120000"/>
              </a:lnSpc>
              <a:buNone/>
            </a:pPr>
            <a:endParaRPr lang="it-IT" sz="2000" dirty="0" smtClean="0"/>
          </a:p>
          <a:p>
            <a:pPr marL="0" indent="0" algn="just">
              <a:lnSpc>
                <a:spcPct val="120000"/>
              </a:lnSpc>
              <a:buNone/>
            </a:pPr>
            <a:endParaRPr lang="it-IT" sz="2000" dirty="0" smtClean="0"/>
          </a:p>
          <a:p>
            <a:pPr marL="0" indent="0" algn="just">
              <a:lnSpc>
                <a:spcPct val="120000"/>
              </a:lnSpc>
              <a:buNone/>
            </a:pPr>
            <a:endParaRPr lang="it-IT" sz="2000" dirty="0" smtClean="0"/>
          </a:p>
          <a:p>
            <a:pPr marL="0" indent="0" algn="just">
              <a:lnSpc>
                <a:spcPct val="120000"/>
              </a:lnSpc>
              <a:buNone/>
            </a:pPr>
            <a:endParaRPr lang="it-IT" sz="2000" dirty="0" smtClean="0"/>
          </a:p>
          <a:p>
            <a:pPr marL="0" indent="0" algn="just">
              <a:lnSpc>
                <a:spcPct val="120000"/>
              </a:lnSpc>
              <a:buNone/>
            </a:pPr>
            <a:endParaRPr lang="it-IT" sz="2000" dirty="0" smtClean="0"/>
          </a:p>
          <a:p>
            <a:pPr marL="0" indent="0" algn="just">
              <a:lnSpc>
                <a:spcPct val="120000"/>
              </a:lnSpc>
              <a:buNone/>
            </a:pPr>
            <a:r>
              <a:rPr lang="it-IT" sz="2000" dirty="0" smtClean="0"/>
              <a:t>essendo:</a:t>
            </a:r>
          </a:p>
          <a:p>
            <a:pPr marL="0" indent="0" algn="just">
              <a:lnSpc>
                <a:spcPct val="120000"/>
              </a:lnSpc>
              <a:buNone/>
            </a:pPr>
            <a:r>
              <a:rPr lang="it-IT" sz="2000" i="1" dirty="0" smtClean="0"/>
              <a:t>N</a:t>
            </a:r>
            <a:r>
              <a:rPr lang="it-IT" sz="2000" dirty="0" smtClean="0"/>
              <a:t> il numero totale delle osservazioni</a:t>
            </a:r>
          </a:p>
          <a:p>
            <a:pPr marL="0" indent="0" algn="just">
              <a:lnSpc>
                <a:spcPct val="120000"/>
              </a:lnSpc>
              <a:buNone/>
            </a:pPr>
            <a:r>
              <a:rPr lang="it-IT" sz="2000" i="1" dirty="0" err="1" smtClean="0"/>
              <a:t>X</a:t>
            </a:r>
            <a:r>
              <a:rPr lang="it-IT" sz="2000" i="1" baseline="-25000" dirty="0" err="1" smtClean="0"/>
              <a:t>i</a:t>
            </a:r>
            <a:r>
              <a:rPr lang="it-IT" sz="2000" dirty="0" smtClean="0"/>
              <a:t> il valore assunto dal carattere </a:t>
            </a:r>
            <a:r>
              <a:rPr lang="it-IT" sz="2000" i="1" dirty="0" smtClean="0"/>
              <a:t>X</a:t>
            </a:r>
            <a:r>
              <a:rPr lang="it-IT" sz="2000" dirty="0" smtClean="0"/>
              <a:t> sulla </a:t>
            </a:r>
            <a:r>
              <a:rPr lang="it-IT" sz="2000" i="1" dirty="0" smtClean="0"/>
              <a:t>i</a:t>
            </a:r>
            <a:r>
              <a:rPr lang="it-IT" sz="2000" dirty="0" smtClean="0"/>
              <a:t>-ma unità</a:t>
            </a:r>
          </a:p>
          <a:p>
            <a:pPr marL="0" indent="0" algn="just">
              <a:lnSpc>
                <a:spcPct val="120000"/>
              </a:lnSpc>
              <a:buNone/>
            </a:pPr>
            <a:r>
              <a:rPr lang="it-IT" sz="2000" i="1" dirty="0" smtClean="0"/>
              <a:t>Y</a:t>
            </a:r>
            <a:r>
              <a:rPr lang="it-IT" sz="2000" i="1" baseline="-25000" dirty="0" smtClean="0"/>
              <a:t>i</a:t>
            </a:r>
            <a:r>
              <a:rPr lang="it-IT" sz="2000" dirty="0" smtClean="0"/>
              <a:t> il valore assunto dal carattere </a:t>
            </a:r>
            <a:r>
              <a:rPr lang="it-IT" sz="2000" i="1" dirty="0" smtClean="0"/>
              <a:t>Y</a:t>
            </a:r>
            <a:r>
              <a:rPr lang="it-IT" sz="2000" dirty="0" smtClean="0"/>
              <a:t> sulla </a:t>
            </a:r>
            <a:r>
              <a:rPr lang="it-IT" sz="2000" i="1" dirty="0" smtClean="0"/>
              <a:t>i</a:t>
            </a:r>
            <a:r>
              <a:rPr lang="it-IT" sz="2000" dirty="0" smtClean="0"/>
              <a:t>-ma unità</a:t>
            </a:r>
          </a:p>
          <a:p>
            <a:pPr marL="0" indent="0" algn="just">
              <a:lnSpc>
                <a:spcPct val="120000"/>
              </a:lnSpc>
              <a:buNone/>
            </a:pPr>
            <a:r>
              <a:rPr lang="it-IT" sz="2000" i="1" dirty="0" smtClean="0">
                <a:sym typeface="Symbol"/>
              </a:rPr>
              <a:t></a:t>
            </a:r>
            <a:r>
              <a:rPr lang="it-IT" sz="2000" i="1" baseline="-25000" dirty="0" smtClean="0">
                <a:sym typeface="Symbol"/>
              </a:rPr>
              <a:t>X</a:t>
            </a:r>
            <a:r>
              <a:rPr lang="it-IT" sz="2000" dirty="0" smtClean="0">
                <a:sym typeface="Symbol"/>
              </a:rPr>
              <a:t>  </a:t>
            </a:r>
            <a:r>
              <a:rPr lang="it-IT" sz="2000" dirty="0" smtClean="0">
                <a:sym typeface="Symbol"/>
              </a:rPr>
              <a:t>la media aritmetica del carattere </a:t>
            </a:r>
            <a:r>
              <a:rPr lang="it-IT" sz="2000" i="1" dirty="0" smtClean="0">
                <a:sym typeface="Symbol"/>
              </a:rPr>
              <a:t>X</a:t>
            </a:r>
          </a:p>
          <a:p>
            <a:pPr marL="0" indent="0" algn="just">
              <a:lnSpc>
                <a:spcPct val="120000"/>
              </a:lnSpc>
              <a:buNone/>
            </a:pPr>
            <a:r>
              <a:rPr lang="it-IT" sz="2000" i="1" dirty="0" smtClean="0">
                <a:sym typeface="Symbol"/>
              </a:rPr>
              <a:t></a:t>
            </a:r>
            <a:r>
              <a:rPr lang="it-IT" sz="2000" i="1" baseline="-25000" dirty="0" smtClean="0">
                <a:sym typeface="Symbol"/>
              </a:rPr>
              <a:t>P</a:t>
            </a:r>
            <a:r>
              <a:rPr lang="it-IT" sz="2000" dirty="0" smtClean="0">
                <a:sym typeface="Symbol"/>
              </a:rPr>
              <a:t> </a:t>
            </a:r>
            <a:r>
              <a:rPr lang="it-IT" sz="2000" dirty="0" smtClean="0">
                <a:sym typeface="Symbol"/>
              </a:rPr>
              <a:t>l</a:t>
            </a:r>
            <a:r>
              <a:rPr lang="it-IT" sz="2000" dirty="0" smtClean="0"/>
              <a:t>a media aritmetica del carattere </a:t>
            </a:r>
            <a:r>
              <a:rPr lang="it-IT" sz="2000" i="1" dirty="0" smtClean="0"/>
              <a:t>Y</a:t>
            </a:r>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66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54349" y="2852936"/>
            <a:ext cx="4333875" cy="800100"/>
          </a:xfrm>
          <a:prstGeom prst="rect">
            <a:avLst/>
          </a:prstGeom>
          <a:noFill/>
        </p:spPr>
      </p:pic>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Riprendiamo l’esempio di Peso (</a:t>
            </a:r>
            <a:r>
              <a:rPr lang="it-IT" sz="2000" i="1" dirty="0" smtClean="0"/>
              <a:t>P</a:t>
            </a:r>
            <a:r>
              <a:rPr lang="it-IT" sz="2000" dirty="0" smtClean="0"/>
              <a:t>) e Statura (</a:t>
            </a:r>
            <a:r>
              <a:rPr lang="it-IT" sz="2000" i="1" dirty="0" smtClean="0"/>
              <a:t>S</a:t>
            </a:r>
            <a:r>
              <a:rPr lang="it-IT" sz="2000" dirty="0" smtClean="0"/>
              <a:t>) e aggiungiamo al grafico una linea verticale e una orizzontale in corrispondenza delle due medie </a:t>
            </a:r>
            <a:r>
              <a:rPr lang="it-IT" sz="2000" i="1" dirty="0" smtClean="0">
                <a:sym typeface="Symbol"/>
              </a:rPr>
              <a:t></a:t>
            </a:r>
            <a:r>
              <a:rPr lang="it-IT" sz="2000" i="1" baseline="-25000" dirty="0" smtClean="0">
                <a:sym typeface="Symbol"/>
              </a:rPr>
              <a:t>P</a:t>
            </a:r>
            <a:r>
              <a:rPr lang="it-IT" sz="2000" dirty="0" smtClean="0">
                <a:sym typeface="Symbol"/>
              </a:rPr>
              <a:t>  e </a:t>
            </a:r>
            <a:r>
              <a:rPr lang="it-IT" sz="2000" i="1" dirty="0" smtClean="0">
                <a:sym typeface="Symbol"/>
              </a:rPr>
              <a:t></a:t>
            </a:r>
            <a:r>
              <a:rPr lang="it-IT" sz="2000" i="1" baseline="-25000" dirty="0" smtClean="0">
                <a:sym typeface="Symbol"/>
              </a:rPr>
              <a:t>S</a:t>
            </a:r>
            <a:endParaRPr lang="it-IT" sz="2000" i="1" baseline="-25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2" cstate="print"/>
          <a:srcRect/>
          <a:stretch>
            <a:fillRect/>
          </a:stretch>
        </p:blipFill>
        <p:spPr bwMode="auto">
          <a:xfrm>
            <a:off x="1979712" y="2088976"/>
            <a:ext cx="5172075" cy="4724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In R per ottenere quanto visualizzato è sufficiente digitare:</a:t>
            </a:r>
          </a:p>
          <a:p>
            <a:pPr marL="0" indent="0" algn="just">
              <a:buNone/>
            </a:pPr>
            <a:endParaRPr lang="it-IT" sz="2000" i="1" baseline="-25000" dirty="0" smtClean="0"/>
          </a:p>
          <a:p>
            <a:pPr marL="0" indent="0" algn="just">
              <a:buNone/>
            </a:pPr>
            <a:endParaRPr lang="it-IT" sz="2000" i="1" baseline="-25000" dirty="0" smtClean="0"/>
          </a:p>
          <a:p>
            <a:pPr marL="0" indent="0" algn="just">
              <a:buNone/>
            </a:pPr>
            <a:endParaRPr lang="it-IT" sz="2000" i="1" baseline="-25000" dirty="0" smtClean="0"/>
          </a:p>
          <a:p>
            <a:pPr marL="0" indent="0" algn="just">
              <a:buNone/>
            </a:pPr>
            <a:endParaRPr lang="it-IT" sz="2000" i="1" baseline="-25000" dirty="0" smtClean="0"/>
          </a:p>
          <a:p>
            <a:pPr marL="0" indent="0" algn="just">
              <a:buNone/>
            </a:pPr>
            <a:endParaRPr lang="it-IT" sz="2000" i="1" baseline="-25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2" name="Picture 2"/>
          <p:cNvPicPr>
            <a:picLocks noChangeAspect="1" noChangeArrowheads="1"/>
          </p:cNvPicPr>
          <p:nvPr/>
        </p:nvPicPr>
        <p:blipFill>
          <a:blip r:embed="rId2" cstate="print"/>
          <a:srcRect l="707" t="55314" r="69400" b="40057"/>
          <a:stretch>
            <a:fillRect/>
          </a:stretch>
        </p:blipFill>
        <p:spPr bwMode="auto">
          <a:xfrm>
            <a:off x="467544" y="1988840"/>
            <a:ext cx="6696744" cy="6480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Come si può vedere, rispetto a questi nuovo riferimento si identificano 4 quadranti:</a:t>
            </a:r>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2" cstate="print"/>
          <a:srcRect/>
          <a:stretch>
            <a:fillRect/>
          </a:stretch>
        </p:blipFill>
        <p:spPr bwMode="auto">
          <a:xfrm>
            <a:off x="2361118" y="1988840"/>
            <a:ext cx="4414555" cy="4032448"/>
          </a:xfrm>
          <a:prstGeom prst="rect">
            <a:avLst/>
          </a:prstGeom>
          <a:noFill/>
          <a:ln w="9525">
            <a:noFill/>
            <a:miter lim="800000"/>
            <a:headEnd/>
            <a:tailEnd/>
          </a:ln>
          <a:effectLst/>
        </p:spPr>
      </p:pic>
      <p:sp>
        <p:nvSpPr>
          <p:cNvPr id="8" name="CasellaDiTesto 7"/>
          <p:cNvSpPr txBox="1"/>
          <p:nvPr/>
        </p:nvSpPr>
        <p:spPr>
          <a:xfrm>
            <a:off x="4449350" y="2617862"/>
            <a:ext cx="1244251" cy="369332"/>
          </a:xfrm>
          <a:prstGeom prst="rect">
            <a:avLst/>
          </a:prstGeom>
          <a:noFill/>
        </p:spPr>
        <p:txBody>
          <a:bodyPr wrap="none" rtlCol="0">
            <a:spAutoFit/>
          </a:bodyPr>
          <a:lstStyle/>
          <a:p>
            <a:r>
              <a:rPr lang="it-IT" dirty="0" smtClean="0"/>
              <a:t>I quadrante</a:t>
            </a:r>
            <a:endParaRPr lang="it-IT" dirty="0"/>
          </a:p>
        </p:txBody>
      </p:sp>
      <p:sp>
        <p:nvSpPr>
          <p:cNvPr id="9" name="CasellaDiTesto 8"/>
          <p:cNvSpPr txBox="1"/>
          <p:nvPr/>
        </p:nvSpPr>
        <p:spPr>
          <a:xfrm>
            <a:off x="3081198" y="2617862"/>
            <a:ext cx="1301959" cy="369332"/>
          </a:xfrm>
          <a:prstGeom prst="rect">
            <a:avLst/>
          </a:prstGeom>
          <a:noFill/>
        </p:spPr>
        <p:txBody>
          <a:bodyPr wrap="none" rtlCol="0">
            <a:spAutoFit/>
          </a:bodyPr>
          <a:lstStyle/>
          <a:p>
            <a:r>
              <a:rPr lang="it-IT" dirty="0" smtClean="0"/>
              <a:t>II quadrante</a:t>
            </a:r>
            <a:endParaRPr lang="it-IT" dirty="0"/>
          </a:p>
        </p:txBody>
      </p:sp>
      <p:sp>
        <p:nvSpPr>
          <p:cNvPr id="10" name="CasellaDiTesto 9"/>
          <p:cNvSpPr txBox="1"/>
          <p:nvPr/>
        </p:nvSpPr>
        <p:spPr>
          <a:xfrm>
            <a:off x="1569030" y="4581128"/>
            <a:ext cx="1359668" cy="369332"/>
          </a:xfrm>
          <a:prstGeom prst="rect">
            <a:avLst/>
          </a:prstGeom>
          <a:noFill/>
        </p:spPr>
        <p:txBody>
          <a:bodyPr wrap="none" rtlCol="0">
            <a:spAutoFit/>
          </a:bodyPr>
          <a:lstStyle/>
          <a:p>
            <a:r>
              <a:rPr lang="it-IT" dirty="0" smtClean="0"/>
              <a:t>III quadrante</a:t>
            </a:r>
            <a:endParaRPr lang="it-IT" dirty="0"/>
          </a:p>
        </p:txBody>
      </p:sp>
      <p:sp>
        <p:nvSpPr>
          <p:cNvPr id="11" name="CasellaDiTesto 10"/>
          <p:cNvSpPr txBox="1"/>
          <p:nvPr/>
        </p:nvSpPr>
        <p:spPr>
          <a:xfrm>
            <a:off x="5025414" y="4725144"/>
            <a:ext cx="1383712" cy="369332"/>
          </a:xfrm>
          <a:prstGeom prst="rect">
            <a:avLst/>
          </a:prstGeom>
          <a:noFill/>
        </p:spPr>
        <p:txBody>
          <a:bodyPr wrap="none" rtlCol="0">
            <a:spAutoFit/>
          </a:bodyPr>
          <a:lstStyle/>
          <a:p>
            <a:r>
              <a:rPr lang="it-IT" dirty="0" smtClean="0"/>
              <a:t>IV quadrante</a:t>
            </a:r>
            <a:endParaRPr lang="it-IT" dirty="0"/>
          </a:p>
        </p:txBody>
      </p:sp>
      <p:cxnSp>
        <p:nvCxnSpPr>
          <p:cNvPr id="13" name="Connettore 2 12"/>
          <p:cNvCxnSpPr/>
          <p:nvPr/>
        </p:nvCxnSpPr>
        <p:spPr>
          <a:xfrm flipV="1">
            <a:off x="2433126" y="4437112"/>
            <a:ext cx="936104"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Come si può vedere, rispetto a questi nuovo riferimento si identificano 4 quadranti:</a:t>
            </a:r>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2" cstate="print"/>
          <a:srcRect t="12500"/>
          <a:stretch>
            <a:fillRect/>
          </a:stretch>
        </p:blipFill>
        <p:spPr bwMode="auto">
          <a:xfrm>
            <a:off x="1237565" y="2636912"/>
            <a:ext cx="4414555" cy="3528392"/>
          </a:xfrm>
          <a:prstGeom prst="rect">
            <a:avLst/>
          </a:prstGeom>
          <a:noFill/>
          <a:ln w="9525">
            <a:noFill/>
            <a:miter lim="800000"/>
            <a:headEnd/>
            <a:tailEnd/>
          </a:ln>
          <a:effectLst/>
        </p:spPr>
      </p:pic>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27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2204864"/>
            <a:ext cx="3122066" cy="360000"/>
          </a:xfrm>
          <a:prstGeom prst="rect">
            <a:avLst/>
          </a:prstGeom>
          <a:noFill/>
        </p:spPr>
      </p:pic>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277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2060848"/>
            <a:ext cx="3122068" cy="360000"/>
          </a:xfrm>
          <a:prstGeom prst="rect">
            <a:avLst/>
          </a:prstGeom>
          <a:noFill/>
        </p:spPr>
      </p:pic>
      <p:cxnSp>
        <p:nvCxnSpPr>
          <p:cNvPr id="25" name="Connettore 2 24"/>
          <p:cNvCxnSpPr>
            <a:stCxn id="32775" idx="2"/>
          </p:cNvCxnSpPr>
          <p:nvPr/>
        </p:nvCxnSpPr>
        <p:spPr>
          <a:xfrm>
            <a:off x="2244602" y="2420848"/>
            <a:ext cx="455190" cy="12241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Connettore 2 26"/>
          <p:cNvCxnSpPr>
            <a:stCxn id="32772" idx="2"/>
          </p:cNvCxnSpPr>
          <p:nvPr/>
        </p:nvCxnSpPr>
        <p:spPr>
          <a:xfrm flipH="1">
            <a:off x="4716016" y="2564864"/>
            <a:ext cx="2137097" cy="11521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277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6347420"/>
            <a:ext cx="3122068" cy="360000"/>
          </a:xfrm>
          <a:prstGeom prst="rect">
            <a:avLst/>
          </a:prstGeom>
          <a:noFill/>
        </p:spPr>
      </p:pic>
      <p:cxnSp>
        <p:nvCxnSpPr>
          <p:cNvPr id="35" name="Connettore 2 34"/>
          <p:cNvCxnSpPr>
            <a:stCxn id="32777" idx="0"/>
          </p:cNvCxnSpPr>
          <p:nvPr/>
        </p:nvCxnSpPr>
        <p:spPr>
          <a:xfrm flipV="1">
            <a:off x="2676650" y="5013176"/>
            <a:ext cx="239166" cy="13342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2779"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80112" y="4941168"/>
            <a:ext cx="3122068" cy="360000"/>
          </a:xfrm>
          <a:prstGeom prst="rect">
            <a:avLst/>
          </a:prstGeom>
          <a:noFill/>
        </p:spPr>
      </p:pic>
      <p:cxnSp>
        <p:nvCxnSpPr>
          <p:cNvPr id="39" name="Connettore 2 38"/>
          <p:cNvCxnSpPr>
            <a:stCxn id="32779" idx="1"/>
          </p:cNvCxnSpPr>
          <p:nvPr/>
        </p:nvCxnSpPr>
        <p:spPr>
          <a:xfrm flipH="1" flipV="1">
            <a:off x="4211960" y="4581128"/>
            <a:ext cx="1368152" cy="54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Pertanto:</a:t>
            </a:r>
          </a:p>
          <a:p>
            <a:pPr marL="0" indent="0" algn="just">
              <a:buNone/>
            </a:pPr>
            <a:endParaRPr lang="it-IT" sz="2000" dirty="0" smtClean="0"/>
          </a:p>
          <a:p>
            <a:pPr marL="0" indent="0" algn="just">
              <a:buNone/>
            </a:pPr>
            <a:r>
              <a:rPr lang="it-IT" sz="2000" dirty="0" smtClean="0"/>
              <a:t>Quando vi è un eccesso di punti nel primo e terzo quadrante rispetto a quelli nel secondo e quarto la </a:t>
            </a:r>
            <a:r>
              <a:rPr lang="it-IT" sz="2000" b="1" dirty="0" smtClean="0"/>
              <a:t>covarianza è positiva</a:t>
            </a:r>
            <a:r>
              <a:rPr lang="it-IT" sz="2000" dirty="0" smtClean="0"/>
              <a:t>.</a:t>
            </a:r>
          </a:p>
          <a:p>
            <a:pPr marL="0" indent="0" algn="just">
              <a:buNone/>
            </a:pPr>
            <a:endParaRPr lang="it-IT" sz="2000" dirty="0" smtClean="0"/>
          </a:p>
          <a:p>
            <a:pPr marL="0" indent="0" algn="just">
              <a:buNone/>
            </a:pPr>
            <a:r>
              <a:rPr lang="it-IT" sz="2000" dirty="0" smtClean="0"/>
              <a:t>Viceversa, quando vi è un eccesso di punti nel secondo e quarto quadrante rispetto a quelli nel primo e terzo la </a:t>
            </a:r>
            <a:r>
              <a:rPr lang="it-IT" sz="2000" b="1" dirty="0" smtClean="0"/>
              <a:t>covarianza è negativa</a:t>
            </a:r>
            <a:r>
              <a:rPr lang="it-IT" sz="2000" dirty="0" smtClean="0"/>
              <a:t>.</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4"/>
          <p:cNvPicPr>
            <a:picLocks noChangeAspect="1" noChangeArrowheads="1"/>
          </p:cNvPicPr>
          <p:nvPr/>
        </p:nvPicPr>
        <p:blipFill>
          <a:blip r:embed="rId2" cstate="print"/>
          <a:srcRect/>
          <a:stretch>
            <a:fillRect/>
          </a:stretch>
        </p:blipFill>
        <p:spPr bwMode="auto">
          <a:xfrm>
            <a:off x="509588" y="1114425"/>
            <a:ext cx="8124825" cy="46291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p:txBody>
          <a:bodyPr>
            <a:normAutofit/>
          </a:bodyPr>
          <a:lstStyle/>
          <a:p>
            <a:pPr marL="0" indent="0" algn="just">
              <a:buNone/>
            </a:pPr>
            <a:r>
              <a:rPr lang="it-IT" sz="2400" dirty="0" smtClean="0"/>
              <a:t>L’analisi congiunta dei fenomeni è un procedura molto comune, che consente di esprimere il legame esistente tra due fenomeni.</a:t>
            </a:r>
          </a:p>
          <a:p>
            <a:pPr marL="0" indent="0" algn="just">
              <a:buNone/>
            </a:pPr>
            <a:endParaRPr lang="it-IT" sz="2400" dirty="0" smtClean="0"/>
          </a:p>
          <a:p>
            <a:pPr marL="0" indent="0" algn="just">
              <a:buNone/>
            </a:pPr>
            <a:r>
              <a:rPr lang="it-IT" sz="2400" dirty="0" smtClean="0"/>
              <a:t>Ad esempio, si supponga di rilevare Statura (</a:t>
            </a:r>
            <a:r>
              <a:rPr lang="it-IT" sz="2400" i="1" dirty="0" smtClean="0"/>
              <a:t>Y </a:t>
            </a:r>
            <a:r>
              <a:rPr lang="it-IT" sz="2400" dirty="0" smtClean="0"/>
              <a:t>in cm) e Peso corporeo di 30 studenti di una classe.</a:t>
            </a:r>
            <a:endParaRPr lang="it-IT"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La covarianza può essere anche nulla, quando gli scarti positivi e negativi si compensano. Tale situazione può essere legata a caratteristiche di non </a:t>
            </a:r>
            <a:r>
              <a:rPr lang="it-IT" sz="2000" dirty="0" err="1" smtClean="0"/>
              <a:t>co-variazione</a:t>
            </a:r>
            <a:r>
              <a:rPr lang="it-IT" sz="2000" dirty="0" smtClean="0"/>
              <a:t> dei fenomeni, ma anche si presenta anche in casi in cui la </a:t>
            </a:r>
            <a:r>
              <a:rPr lang="it-IT" sz="2000" dirty="0" err="1" smtClean="0"/>
              <a:t>co-variazione</a:t>
            </a:r>
            <a:r>
              <a:rPr lang="it-IT" sz="2000" dirty="0" smtClean="0"/>
              <a:t> è presente ma non lineare. Esempi:</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34818" name="Picture 2"/>
          <p:cNvPicPr>
            <a:picLocks noChangeAspect="1" noChangeArrowheads="1"/>
          </p:cNvPicPr>
          <p:nvPr/>
        </p:nvPicPr>
        <p:blipFill>
          <a:blip r:embed="rId2" cstate="print"/>
          <a:srcRect/>
          <a:stretch>
            <a:fillRect/>
          </a:stretch>
        </p:blipFill>
        <p:spPr bwMode="auto">
          <a:xfrm>
            <a:off x="1369740" y="2933278"/>
            <a:ext cx="6400800" cy="3448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Alcune note</a:t>
            </a:r>
            <a:endParaRPr lang="it-IT" dirty="0"/>
          </a:p>
        </p:txBody>
      </p:sp>
      <p:sp>
        <p:nvSpPr>
          <p:cNvPr id="3" name="Segnaposto numero diapositiva 2"/>
          <p:cNvSpPr>
            <a:spLocks noGrp="1"/>
          </p:cNvSpPr>
          <p:nvPr>
            <p:ph type="sldNum" sz="quarter" idx="12"/>
          </p:nvPr>
        </p:nvSpPr>
        <p:spPr/>
        <p:txBody>
          <a:bodyPr/>
          <a:lstStyle/>
          <a:p>
            <a:fld id="{41625629-C85B-4C17-ADC2-27ECEBD33295}" type="slidenum">
              <a:rPr lang="it-IT" smtClean="0"/>
              <a:pPr/>
              <a:t>21</a:t>
            </a:fld>
            <a:endParaRPr lang="it-IT" dirty="0"/>
          </a:p>
        </p:txBody>
      </p:sp>
      <p:sp>
        <p:nvSpPr>
          <p:cNvPr id="4" name="Segnaposto contenuto 3"/>
          <p:cNvSpPr>
            <a:spLocks noGrp="1"/>
          </p:cNvSpPr>
          <p:nvPr>
            <p:ph sz="quarter" idx="1"/>
          </p:nvPr>
        </p:nvSpPr>
        <p:spPr/>
        <p:txBody>
          <a:bodyPr>
            <a:normAutofit/>
          </a:bodyPr>
          <a:lstStyle/>
          <a:p>
            <a:pPr>
              <a:buNone/>
            </a:pPr>
            <a:r>
              <a:rPr lang="it-IT" sz="2400" dirty="0" smtClean="0"/>
              <a:t>Ovviamente:</a:t>
            </a:r>
          </a:p>
          <a:p>
            <a:pPr>
              <a:buNone/>
            </a:pPr>
            <a:endParaRPr lang="it-IT" sz="2400" dirty="0" smtClean="0"/>
          </a:p>
          <a:p>
            <a:pPr>
              <a:buNone/>
            </a:pPr>
            <a:endParaRPr lang="it-IT" sz="2400" dirty="0" smtClean="0"/>
          </a:p>
          <a:p>
            <a:pPr>
              <a:buNone/>
            </a:pPr>
            <a:r>
              <a:rPr lang="it-IT" sz="2400" dirty="0" smtClean="0"/>
              <a:t>Inoltre:</a:t>
            </a:r>
            <a:endParaRPr lang="it-IT" sz="2400" dirty="0"/>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32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1801391"/>
            <a:ext cx="5915025" cy="600075"/>
          </a:xfrm>
          <a:prstGeom prst="rect">
            <a:avLst/>
          </a:prstGeom>
          <a:noFill/>
        </p:spPr>
      </p:pic>
      <p:sp>
        <p:nvSpPr>
          <p:cNvPr id="53251" name="Rectangle 3"/>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32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3068960"/>
            <a:ext cx="6334125" cy="1200150"/>
          </a:xfrm>
          <a:prstGeom prst="rect">
            <a:avLst/>
          </a:prstGeom>
          <a:noFill/>
        </p:spPr>
      </p:pic>
      <p:sp>
        <p:nvSpPr>
          <p:cNvPr id="53254" name="Rectangle 6"/>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325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2698" y="4312146"/>
            <a:ext cx="5981700" cy="600075"/>
          </a:xfrm>
          <a:prstGeom prst="rect">
            <a:avLst/>
          </a:prstGeom>
          <a:noFill/>
        </p:spPr>
      </p:pic>
      <p:sp>
        <p:nvSpPr>
          <p:cNvPr id="53257" name="Rectangle 9"/>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32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325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6227" y="5013176"/>
            <a:ext cx="6334125" cy="1171575"/>
          </a:xfrm>
          <a:prstGeom prst="rect">
            <a:avLst/>
          </a:prstGeom>
          <a:noFill/>
        </p:spPr>
      </p:pic>
      <p:sp>
        <p:nvSpPr>
          <p:cNvPr id="53260" name="Rectangle 12"/>
          <p:cNvSpPr>
            <a:spLocks noChangeArrowheads="1"/>
          </p:cNvSpPr>
          <p:nvPr/>
        </p:nvSpPr>
        <p:spPr bwMode="auto">
          <a:xfrm>
            <a:off x="0" y="1628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Alcune note</a:t>
            </a:r>
            <a:endParaRPr lang="it-IT" dirty="0"/>
          </a:p>
        </p:txBody>
      </p:sp>
      <p:sp>
        <p:nvSpPr>
          <p:cNvPr id="3" name="Segnaposto numero diapositiva 2"/>
          <p:cNvSpPr>
            <a:spLocks noGrp="1"/>
          </p:cNvSpPr>
          <p:nvPr>
            <p:ph type="sldNum" sz="quarter" idx="12"/>
          </p:nvPr>
        </p:nvSpPr>
        <p:spPr/>
        <p:txBody>
          <a:bodyPr/>
          <a:lstStyle/>
          <a:p>
            <a:fld id="{41625629-C85B-4C17-ADC2-27ECEBD33295}" type="slidenum">
              <a:rPr lang="it-IT" smtClean="0"/>
              <a:pPr/>
              <a:t>22</a:t>
            </a:fld>
            <a:endParaRPr lang="it-IT" dirty="0"/>
          </a:p>
        </p:txBody>
      </p:sp>
      <p:sp>
        <p:nvSpPr>
          <p:cNvPr id="4" name="Segnaposto contenuto 3"/>
          <p:cNvSpPr>
            <a:spLocks noGrp="1"/>
          </p:cNvSpPr>
          <p:nvPr>
            <p:ph sz="quarter" idx="1"/>
          </p:nvPr>
        </p:nvSpPr>
        <p:spPr/>
        <p:txBody>
          <a:bodyPr>
            <a:normAutofit/>
          </a:bodyPr>
          <a:lstStyle/>
          <a:p>
            <a:pPr>
              <a:buNone/>
            </a:pPr>
            <a:r>
              <a:rPr lang="it-IT" sz="2400" dirty="0" smtClean="0"/>
              <a:t>Da cui si ricava anche che:</a:t>
            </a:r>
          </a:p>
          <a:p>
            <a:pPr>
              <a:buNone/>
            </a:pPr>
            <a:endParaRPr lang="it-IT" sz="2400" dirty="0" smtClean="0"/>
          </a:p>
          <a:p>
            <a:pPr>
              <a:buNone/>
            </a:pPr>
            <a:endParaRPr lang="it-IT" sz="2400" dirty="0" smtClean="0"/>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3251" name="Rectangle 3"/>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3254" name="Rectangle 6"/>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3257" name="Rectangle 9"/>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32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3260" name="Rectangle 12"/>
          <p:cNvSpPr>
            <a:spLocks noChangeArrowheads="1"/>
          </p:cNvSpPr>
          <p:nvPr/>
        </p:nvSpPr>
        <p:spPr bwMode="auto">
          <a:xfrm>
            <a:off x="0" y="1628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42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7049" y="2060848"/>
            <a:ext cx="4126959" cy="1008112"/>
          </a:xfrm>
          <a:prstGeom prst="rect">
            <a:avLst/>
          </a:prstGeom>
          <a:noFill/>
        </p:spPr>
      </p:pic>
      <p:sp>
        <p:nvSpPr>
          <p:cNvPr id="54275" name="Rectangle 3"/>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Ricorrendo alla diseguaglianza di </a:t>
            </a:r>
            <a:r>
              <a:rPr lang="it-IT" sz="2000" dirty="0" err="1" smtClean="0"/>
              <a:t>Cauchy-Schwartz</a:t>
            </a:r>
            <a:r>
              <a:rPr lang="it-IT" sz="2000" dirty="0" smtClean="0"/>
              <a:t>:</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r>
              <a:rPr lang="it-IT" sz="2000" dirty="0" smtClean="0"/>
              <a:t>si ricava che:</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71" name="Picture 7"/>
          <p:cNvPicPr>
            <a:picLocks noChangeAspect="1" noChangeArrowheads="1"/>
          </p:cNvPicPr>
          <p:nvPr/>
        </p:nvPicPr>
        <p:blipFill>
          <a:blip r:embed="rId2" cstate="print"/>
          <a:srcRect l="28876" r="30518"/>
          <a:stretch>
            <a:fillRect/>
          </a:stretch>
        </p:blipFill>
        <p:spPr bwMode="auto">
          <a:xfrm>
            <a:off x="2886100" y="1793007"/>
            <a:ext cx="3240360" cy="936104"/>
          </a:xfrm>
          <a:prstGeom prst="rect">
            <a:avLst/>
          </a:prstGeom>
          <a:noFill/>
          <a:ln w="9525">
            <a:noFill/>
            <a:miter lim="800000"/>
            <a:headEnd/>
            <a:tailEnd/>
          </a:ln>
          <a:effectLst/>
        </p:spPr>
      </p:pic>
      <p:pic>
        <p:nvPicPr>
          <p:cNvPr id="36878" name="Picture 14"/>
          <p:cNvPicPr>
            <a:picLocks noChangeAspect="1" noChangeArrowheads="1"/>
          </p:cNvPicPr>
          <p:nvPr/>
        </p:nvPicPr>
        <p:blipFill>
          <a:blip r:embed="rId3" cstate="print"/>
          <a:srcRect/>
          <a:stretch>
            <a:fillRect/>
          </a:stretch>
        </p:blipFill>
        <p:spPr bwMode="auto">
          <a:xfrm>
            <a:off x="1187624" y="3501008"/>
            <a:ext cx="6950286" cy="1080000"/>
          </a:xfrm>
          <a:prstGeom prst="rect">
            <a:avLst/>
          </a:prstGeom>
          <a:noFill/>
          <a:ln w="9525">
            <a:noFill/>
            <a:miter lim="800000"/>
            <a:headEnd/>
            <a:tailEnd/>
          </a:ln>
          <a:effectLst/>
        </p:spPr>
      </p:pic>
      <p:pic>
        <p:nvPicPr>
          <p:cNvPr id="36879" name="Picture 15"/>
          <p:cNvPicPr>
            <a:picLocks noChangeAspect="1" noChangeArrowheads="1"/>
          </p:cNvPicPr>
          <p:nvPr/>
        </p:nvPicPr>
        <p:blipFill>
          <a:blip r:embed="rId4" cstate="print"/>
          <a:srcRect/>
          <a:stretch>
            <a:fillRect/>
          </a:stretch>
        </p:blipFill>
        <p:spPr bwMode="auto">
          <a:xfrm>
            <a:off x="827584" y="4833272"/>
            <a:ext cx="7091002" cy="1044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covarianza</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Da cui:</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80" name="Picture 16"/>
          <p:cNvPicPr>
            <a:picLocks noChangeAspect="1" noChangeArrowheads="1"/>
          </p:cNvPicPr>
          <p:nvPr/>
        </p:nvPicPr>
        <p:blipFill>
          <a:blip r:embed="rId2" cstate="print"/>
          <a:srcRect l="39237" r="39776"/>
          <a:stretch>
            <a:fillRect/>
          </a:stretch>
        </p:blipFill>
        <p:spPr bwMode="auto">
          <a:xfrm>
            <a:off x="3600273" y="1556792"/>
            <a:ext cx="1932214" cy="504000"/>
          </a:xfrm>
          <a:prstGeom prst="rect">
            <a:avLst/>
          </a:prstGeom>
          <a:noFill/>
          <a:ln w="9525">
            <a:noFill/>
            <a:miter lim="800000"/>
            <a:headEnd/>
            <a:tailEnd/>
          </a:ln>
          <a:effectLst/>
        </p:spPr>
      </p:pic>
      <p:pic>
        <p:nvPicPr>
          <p:cNvPr id="36881" name="Picture 17"/>
          <p:cNvPicPr>
            <a:picLocks noChangeAspect="1" noChangeArrowheads="1"/>
          </p:cNvPicPr>
          <p:nvPr/>
        </p:nvPicPr>
        <p:blipFill>
          <a:blip r:embed="rId3" cstate="print"/>
          <a:srcRect r="67611" b="-364"/>
          <a:stretch>
            <a:fillRect/>
          </a:stretch>
        </p:blipFill>
        <p:spPr bwMode="auto">
          <a:xfrm>
            <a:off x="3050307" y="2348880"/>
            <a:ext cx="3024000" cy="360040"/>
          </a:xfrm>
          <a:prstGeom prst="rect">
            <a:avLst/>
          </a:prstGeom>
          <a:noFill/>
          <a:ln w="9525">
            <a:noFill/>
            <a:miter lim="800000"/>
            <a:headEnd/>
            <a:tailEnd/>
          </a:ln>
          <a:effectLst/>
        </p:spPr>
      </p:pic>
      <p:pic>
        <p:nvPicPr>
          <p:cNvPr id="36882" name="Picture 18"/>
          <p:cNvPicPr>
            <a:picLocks noChangeAspect="1" noChangeArrowheads="1"/>
          </p:cNvPicPr>
          <p:nvPr/>
        </p:nvPicPr>
        <p:blipFill>
          <a:blip r:embed="rId4" cstate="print"/>
          <a:srcRect/>
          <a:stretch>
            <a:fillRect/>
          </a:stretch>
        </p:blipFill>
        <p:spPr bwMode="auto">
          <a:xfrm>
            <a:off x="2853333" y="3999731"/>
            <a:ext cx="3429430" cy="756000"/>
          </a:xfrm>
          <a:prstGeom prst="rect">
            <a:avLst/>
          </a:prstGeom>
          <a:noFill/>
          <a:ln w="9525">
            <a:noFill/>
            <a:miter lim="800000"/>
            <a:headEnd/>
            <a:tailEnd/>
          </a:ln>
          <a:effectLst/>
        </p:spPr>
      </p:pic>
      <p:pic>
        <p:nvPicPr>
          <p:cNvPr id="36883" name="Picture 19"/>
          <p:cNvPicPr>
            <a:picLocks noChangeAspect="1" noChangeArrowheads="1"/>
          </p:cNvPicPr>
          <p:nvPr/>
        </p:nvPicPr>
        <p:blipFill>
          <a:blip r:embed="rId5" cstate="print"/>
          <a:srcRect l="35736" r="36152"/>
          <a:stretch>
            <a:fillRect/>
          </a:stretch>
        </p:blipFill>
        <p:spPr bwMode="auto">
          <a:xfrm>
            <a:off x="3299098" y="2996952"/>
            <a:ext cx="2520280" cy="756000"/>
          </a:xfrm>
          <a:prstGeom prst="rect">
            <a:avLst/>
          </a:prstGeom>
          <a:noFill/>
          <a:ln w="9525">
            <a:noFill/>
            <a:miter lim="800000"/>
            <a:headEnd/>
            <a:tailEnd/>
          </a:ln>
          <a:effectLst/>
        </p:spPr>
      </p:pic>
      <p:pic>
        <p:nvPicPr>
          <p:cNvPr id="36888" name="Picture 24"/>
          <p:cNvPicPr>
            <a:picLocks noChangeAspect="1" noChangeArrowheads="1"/>
          </p:cNvPicPr>
          <p:nvPr/>
        </p:nvPicPr>
        <p:blipFill>
          <a:blip r:embed="rId6" cstate="print"/>
          <a:srcRect l="35473" r="35223" b="-9740"/>
          <a:stretch>
            <a:fillRect/>
          </a:stretch>
        </p:blipFill>
        <p:spPr bwMode="auto">
          <a:xfrm>
            <a:off x="3162160" y="5128617"/>
            <a:ext cx="2736000" cy="864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Il coefficiente di correlazione</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La quantità:</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r>
              <a:rPr lang="it-IT" sz="2000" dirty="0" smtClean="0"/>
              <a:t>Detta coefficiente di correlazione, rappresenta l’intensità del legame esistente tra due fenomeni.</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38914" name="Picture 2"/>
          <p:cNvPicPr>
            <a:picLocks noChangeAspect="1" noChangeArrowheads="1"/>
          </p:cNvPicPr>
          <p:nvPr/>
        </p:nvPicPr>
        <p:blipFill>
          <a:blip r:embed="rId2" cstate="print"/>
          <a:srcRect r="85456" b="-4870"/>
          <a:stretch>
            <a:fillRect/>
          </a:stretch>
        </p:blipFill>
        <p:spPr bwMode="auto">
          <a:xfrm>
            <a:off x="3923928" y="1700808"/>
            <a:ext cx="1296144" cy="788103"/>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cstate="print"/>
          <a:srcRect/>
          <a:stretch>
            <a:fillRect/>
          </a:stretch>
        </p:blipFill>
        <p:spPr bwMode="auto">
          <a:xfrm>
            <a:off x="35496" y="3645024"/>
            <a:ext cx="8964488" cy="225409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I modelli di regressione</a:t>
            </a:r>
            <a:endParaRPr lang="it-IT" b="0" dirty="0"/>
          </a:p>
        </p:txBody>
      </p:sp>
      <p:sp>
        <p:nvSpPr>
          <p:cNvPr id="565251" name="Rectangle 3"/>
          <p:cNvSpPr>
            <a:spLocks noGrp="1" noChangeArrowheads="1"/>
          </p:cNvSpPr>
          <p:nvPr>
            <p:ph type="body" idx="1"/>
          </p:nvPr>
        </p:nvSpPr>
        <p:spPr>
          <a:xfrm>
            <a:off x="457200" y="1219200"/>
            <a:ext cx="8229600" cy="4442048"/>
          </a:xfrm>
        </p:spPr>
        <p:txBody>
          <a:bodyPr>
            <a:normAutofit/>
          </a:bodyPr>
          <a:lstStyle/>
          <a:p>
            <a:pPr marL="0" indent="0" algn="just">
              <a:buNone/>
            </a:pPr>
            <a:r>
              <a:rPr lang="it-IT" sz="2000" dirty="0" smtClean="0"/>
              <a:t>Valutata la sussistenza di un legame di dipendenza tra i fenomeni può essere utile trovare una sua sintesi matematica. Ad esempio:</a:t>
            </a:r>
          </a:p>
          <a:p>
            <a:pPr marL="0" indent="0" algn="just">
              <a:buNone/>
            </a:pPr>
            <a:endParaRPr lang="it-IT" sz="2000" dirty="0" smtClean="0"/>
          </a:p>
          <a:p>
            <a:pPr marL="0" indent="0" algn="just">
              <a:buNone/>
            </a:pPr>
            <a:r>
              <a:rPr lang="it-IT" sz="2000" i="1" dirty="0" smtClean="0"/>
              <a:t>Peso</a:t>
            </a:r>
            <a:r>
              <a:rPr lang="it-IT" sz="2000" dirty="0" smtClean="0"/>
              <a:t> = </a:t>
            </a:r>
            <a:r>
              <a:rPr lang="it-IT" sz="2000" i="1" dirty="0" smtClean="0"/>
              <a:t>a</a:t>
            </a:r>
            <a:r>
              <a:rPr lang="it-IT" sz="2000" dirty="0" smtClean="0"/>
              <a:t> + </a:t>
            </a:r>
            <a:r>
              <a:rPr lang="it-IT" sz="2000" i="1" dirty="0" smtClean="0"/>
              <a:t>b</a:t>
            </a:r>
            <a:r>
              <a:rPr lang="it-IT" sz="2000" dirty="0" smtClean="0">
                <a:sym typeface="Symbol"/>
              </a:rPr>
              <a:t> </a:t>
            </a:r>
            <a:r>
              <a:rPr lang="it-IT" sz="2000" i="1" dirty="0" smtClean="0"/>
              <a:t>Statura </a:t>
            </a:r>
            <a:r>
              <a:rPr lang="it-IT" sz="2000" dirty="0" smtClean="0"/>
              <a:t>(retta di regressione)</a:t>
            </a:r>
          </a:p>
          <a:p>
            <a:pPr marL="0" indent="0" algn="just">
              <a:buNone/>
            </a:pPr>
            <a:endParaRPr lang="it-IT" sz="2000" i="1" dirty="0" smtClean="0"/>
          </a:p>
          <a:p>
            <a:pPr marL="0" indent="0" algn="just">
              <a:buNone/>
            </a:pPr>
            <a:r>
              <a:rPr lang="it-IT" sz="2000" i="1" dirty="0" smtClean="0"/>
              <a:t>Peso</a:t>
            </a:r>
            <a:r>
              <a:rPr lang="it-IT" sz="2000" dirty="0" smtClean="0"/>
              <a:t> = </a:t>
            </a:r>
            <a:r>
              <a:rPr lang="it-IT" sz="2000" i="1" dirty="0" smtClean="0"/>
              <a:t>a</a:t>
            </a:r>
            <a:r>
              <a:rPr lang="it-IT" sz="2000" dirty="0" smtClean="0"/>
              <a:t> + </a:t>
            </a:r>
            <a:r>
              <a:rPr lang="it-IT" sz="2000" i="1" dirty="0" smtClean="0"/>
              <a:t>b</a:t>
            </a:r>
            <a:r>
              <a:rPr lang="it-IT" sz="2000" dirty="0" smtClean="0">
                <a:sym typeface="Symbol"/>
              </a:rPr>
              <a:t> </a:t>
            </a:r>
            <a:r>
              <a:rPr lang="it-IT" sz="2000" i="1" dirty="0" smtClean="0"/>
              <a:t>Statura + c </a:t>
            </a:r>
            <a:r>
              <a:rPr lang="it-IT" sz="2000" dirty="0" smtClean="0">
                <a:sym typeface="Symbol"/>
              </a:rPr>
              <a:t> </a:t>
            </a:r>
            <a:r>
              <a:rPr lang="it-IT" sz="2000" i="1" dirty="0" smtClean="0"/>
              <a:t>Statura</a:t>
            </a:r>
            <a:r>
              <a:rPr lang="it-IT" sz="2000" i="1" baseline="30000" dirty="0" smtClean="0"/>
              <a:t>2 </a:t>
            </a:r>
            <a:r>
              <a:rPr lang="it-IT" sz="2000" dirty="0" smtClean="0"/>
              <a:t>(parabola di regressione)</a:t>
            </a:r>
          </a:p>
          <a:p>
            <a:pPr marL="0" indent="0" algn="just">
              <a:buNone/>
            </a:pPr>
            <a:endParaRPr lang="it-IT" sz="2000" i="1" dirty="0" smtClean="0"/>
          </a:p>
          <a:p>
            <a:pPr marL="0" indent="0" algn="just">
              <a:buNone/>
            </a:pPr>
            <a:r>
              <a:rPr lang="it-IT" sz="2000" i="1" dirty="0" smtClean="0"/>
              <a:t>Peso</a:t>
            </a:r>
            <a:r>
              <a:rPr lang="it-IT" sz="2000" dirty="0" smtClean="0"/>
              <a:t> = </a:t>
            </a:r>
            <a:r>
              <a:rPr lang="it-IT" sz="2000" i="1" dirty="0" smtClean="0"/>
              <a:t>a</a:t>
            </a:r>
            <a:r>
              <a:rPr lang="it-IT" sz="2000" dirty="0" smtClean="0"/>
              <a:t> + </a:t>
            </a:r>
            <a:r>
              <a:rPr lang="it-IT" sz="2000" i="1" dirty="0" smtClean="0"/>
              <a:t>b</a:t>
            </a:r>
            <a:r>
              <a:rPr lang="it-IT" sz="2000" dirty="0" smtClean="0">
                <a:sym typeface="Symbol"/>
              </a:rPr>
              <a:t> </a:t>
            </a:r>
            <a:r>
              <a:rPr lang="it-IT" sz="2000" i="1" dirty="0" smtClean="0"/>
              <a:t>Statura + c </a:t>
            </a:r>
            <a:r>
              <a:rPr lang="it-IT" sz="2000" dirty="0" smtClean="0">
                <a:sym typeface="Symbol"/>
              </a:rPr>
              <a:t> </a:t>
            </a:r>
            <a:r>
              <a:rPr lang="it-IT" sz="2000" i="1" dirty="0" smtClean="0">
                <a:sym typeface="Symbol"/>
              </a:rPr>
              <a:t>Ore_di_attività_sportiva </a:t>
            </a:r>
            <a:r>
              <a:rPr lang="it-IT" sz="2000" dirty="0" smtClean="0">
                <a:sym typeface="Symbol"/>
              </a:rPr>
              <a:t>(piano di regressione)</a:t>
            </a:r>
            <a:endParaRPr lang="it-IT" sz="2000" baseline="30000" dirty="0" smtClean="0"/>
          </a:p>
          <a:p>
            <a:pPr marL="0" indent="0" algn="just">
              <a:buNone/>
            </a:pPr>
            <a:endParaRPr lang="it-IT" sz="2000" i="1"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I modelli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endParaRPr lang="it-IT" sz="2000" dirty="0" smtClean="0"/>
          </a:p>
          <a:p>
            <a:pPr marL="0" indent="0" algn="just">
              <a:buNone/>
            </a:pPr>
            <a:r>
              <a:rPr lang="it-IT" sz="2000" dirty="0" smtClean="0"/>
              <a:t>Il principio di fondo che sottosta a concetto di  regressione è che nello studio dei fenomeni è possibile riscontrare della dispersione, della variabilità che misuriamo attraverso la varianza.</a:t>
            </a:r>
          </a:p>
          <a:p>
            <a:pPr marL="0" indent="0" algn="just">
              <a:buNone/>
            </a:pPr>
            <a:endParaRPr lang="it-IT" sz="2000" dirty="0" smtClean="0"/>
          </a:p>
          <a:p>
            <a:pPr marL="0" indent="0" algn="just">
              <a:buNone/>
            </a:pPr>
            <a:r>
              <a:rPr lang="it-IT" sz="2000" dirty="0" smtClean="0"/>
              <a:t>Perché un certo fenomeno assume valori differenti? </a:t>
            </a:r>
          </a:p>
          <a:p>
            <a:pPr marL="0" indent="0" algn="just">
              <a:buNone/>
            </a:pPr>
            <a:endParaRPr lang="it-IT" sz="2000" dirty="0" smtClean="0"/>
          </a:p>
          <a:p>
            <a:pPr marL="0" indent="0" algn="just">
              <a:buNone/>
            </a:pPr>
            <a:r>
              <a:rPr lang="it-IT" sz="2000" dirty="0" smtClean="0"/>
              <a:t>L’analisi di regressione ricerca le cause di questa variabilità imputando a queste una quota parte della variabilità del fenomeno dipendente.</a:t>
            </a:r>
          </a:p>
          <a:p>
            <a:pPr marL="0" indent="0" algn="just">
              <a:buNone/>
            </a:pPr>
            <a:endParaRPr lang="it-IT" sz="2000" i="1" dirty="0" smtClean="0"/>
          </a:p>
          <a:p>
            <a:pPr marL="0" indent="0" algn="just">
              <a:buNone/>
            </a:pPr>
            <a:endParaRPr lang="it-IT" sz="2000" i="1"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I modelli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r>
              <a:rPr lang="it-IT" sz="2000" dirty="0" smtClean="0"/>
              <a:t>Siano </a:t>
            </a:r>
            <a:r>
              <a:rPr lang="it-IT" sz="2000" i="1" dirty="0" smtClean="0"/>
              <a:t>Y</a:t>
            </a:r>
            <a:r>
              <a:rPr lang="it-IT" sz="2000" dirty="0" smtClean="0"/>
              <a:t> una variabile detta dipendente ed </a:t>
            </a:r>
            <a:r>
              <a:rPr lang="it-IT" sz="2000" i="1" dirty="0" smtClean="0"/>
              <a:t>X </a:t>
            </a:r>
            <a:r>
              <a:rPr lang="it-IT" sz="2000" dirty="0" smtClean="0"/>
              <a:t>un’altra variabile detta indipendente, o esplicativa.</a:t>
            </a:r>
          </a:p>
          <a:p>
            <a:pPr marL="0" indent="0" algn="just">
              <a:buNone/>
            </a:pPr>
            <a:endParaRPr lang="it-IT" sz="2000" dirty="0" smtClean="0"/>
          </a:p>
          <a:p>
            <a:pPr marL="0" indent="0" algn="just">
              <a:buNone/>
            </a:pPr>
            <a:r>
              <a:rPr lang="it-IT" sz="2000" dirty="0" smtClean="0"/>
              <a:t>Se si osserva che i due fenomeni </a:t>
            </a:r>
            <a:r>
              <a:rPr lang="it-IT" sz="2000" i="1" dirty="0" smtClean="0"/>
              <a:t>Y</a:t>
            </a:r>
            <a:r>
              <a:rPr lang="it-IT" sz="2000" dirty="0" smtClean="0"/>
              <a:t> ed </a:t>
            </a:r>
            <a:r>
              <a:rPr lang="it-IT" sz="2000" i="1" dirty="0" smtClean="0"/>
              <a:t>X</a:t>
            </a:r>
            <a:r>
              <a:rPr lang="it-IT" sz="2000" dirty="0" smtClean="0"/>
              <a:t> sono tra loro collegati è possibile immaginare che esista tra loro un legame di questa natura:</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r>
              <a:rPr lang="it-IT" sz="2000" dirty="0" smtClean="0"/>
              <a:t>Ovvero: i valori assunti dal fenomeno dipendente, sono legati ai valori che assume il fenomeno indipendente, con una componente residuale dovuta ad altre cause.</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5" name="Rectangle 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39946" name="Picture 10"/>
          <p:cNvPicPr>
            <a:picLocks noChangeAspect="1" noChangeArrowheads="1"/>
          </p:cNvPicPr>
          <p:nvPr/>
        </p:nvPicPr>
        <p:blipFill>
          <a:blip r:embed="rId2" cstate="print"/>
          <a:srcRect/>
          <a:stretch>
            <a:fillRect/>
          </a:stretch>
        </p:blipFill>
        <p:spPr bwMode="auto">
          <a:xfrm>
            <a:off x="28575" y="3522017"/>
            <a:ext cx="9086850" cy="6270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I modelli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r>
              <a:rPr lang="it-IT" sz="2000" dirty="0" smtClean="0"/>
              <a:t>Per esempio:</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4" name="Tabella 23"/>
          <p:cNvGraphicFramePr>
            <a:graphicFrameLocks noGrp="1"/>
          </p:cNvGraphicFramePr>
          <p:nvPr/>
        </p:nvGraphicFramePr>
        <p:xfrm>
          <a:off x="251520" y="1772816"/>
          <a:ext cx="8640960" cy="4206240"/>
        </p:xfrm>
        <a:graphic>
          <a:graphicData uri="http://schemas.openxmlformats.org/drawingml/2006/table">
            <a:tbl>
              <a:tblPr firstRow="1" bandRow="1">
                <a:tableStyleId>{5C22544A-7EE6-4342-B048-85BDC9FD1C3A}</a:tableStyleId>
              </a:tblPr>
              <a:tblGrid>
                <a:gridCol w="2806526"/>
                <a:gridCol w="3170138"/>
                <a:gridCol w="2664296"/>
              </a:tblGrid>
              <a:tr h="370840">
                <a:tc>
                  <a:txBody>
                    <a:bodyPr/>
                    <a:lstStyle/>
                    <a:p>
                      <a:r>
                        <a:rPr lang="it-IT" dirty="0" smtClean="0"/>
                        <a:t>Variabile</a:t>
                      </a:r>
                      <a:r>
                        <a:rPr lang="it-IT" baseline="0" dirty="0" smtClean="0"/>
                        <a:t> dipendente</a:t>
                      </a:r>
                      <a:endParaRPr lang="it-IT" dirty="0"/>
                    </a:p>
                  </a:txBody>
                  <a:tcPr/>
                </a:tc>
                <a:tc>
                  <a:txBody>
                    <a:bodyPr/>
                    <a:lstStyle/>
                    <a:p>
                      <a:r>
                        <a:rPr lang="it-IT" dirty="0" smtClean="0"/>
                        <a:t>Variabile/variabili indipendenti</a:t>
                      </a:r>
                      <a:endParaRPr lang="it-IT" dirty="0"/>
                    </a:p>
                  </a:txBody>
                  <a:tcPr/>
                </a:tc>
                <a:tc>
                  <a:txBody>
                    <a:bodyPr/>
                    <a:lstStyle/>
                    <a:p>
                      <a:r>
                        <a:rPr lang="it-IT" dirty="0" smtClean="0"/>
                        <a:t>Altre ragioni</a:t>
                      </a:r>
                      <a:endParaRPr lang="it-IT" dirty="0"/>
                    </a:p>
                  </a:txBody>
                  <a:tcPr/>
                </a:tc>
              </a:tr>
              <a:tr h="370840">
                <a:tc>
                  <a:txBody>
                    <a:bodyPr/>
                    <a:lstStyle/>
                    <a:p>
                      <a:r>
                        <a:rPr lang="it-IT" dirty="0" smtClean="0"/>
                        <a:t>Peso</a:t>
                      </a:r>
                      <a:endParaRPr lang="it-IT" dirty="0"/>
                    </a:p>
                  </a:txBody>
                  <a:tcPr/>
                </a:tc>
                <a:tc>
                  <a:txBody>
                    <a:bodyPr/>
                    <a:lstStyle/>
                    <a:p>
                      <a:r>
                        <a:rPr lang="it-IT" dirty="0" smtClean="0"/>
                        <a:t>Statura</a:t>
                      </a:r>
                      <a:endParaRPr lang="it-IT" dirty="0"/>
                    </a:p>
                  </a:txBody>
                  <a:tcPr/>
                </a:tc>
                <a:tc>
                  <a:txBody>
                    <a:bodyPr/>
                    <a:lstStyle/>
                    <a:p>
                      <a:r>
                        <a:rPr lang="it-IT" dirty="0" smtClean="0"/>
                        <a:t>Tipologia</a:t>
                      </a:r>
                      <a:r>
                        <a:rPr lang="it-IT" baseline="0" dirty="0" smtClean="0"/>
                        <a:t> di alimentazione, problemi di salute, ore di sport praticato settimanalmente, problemi psicologici, …</a:t>
                      </a:r>
                      <a:endParaRPr lang="it-IT" dirty="0"/>
                    </a:p>
                  </a:txBody>
                  <a:tcPr/>
                </a:tc>
              </a:tr>
              <a:tr h="370840">
                <a:tc>
                  <a:txBody>
                    <a:bodyPr/>
                    <a:lstStyle/>
                    <a:p>
                      <a:r>
                        <a:rPr lang="it-IT" dirty="0" smtClean="0"/>
                        <a:t>Numero di viaggiatori negli aeroporti</a:t>
                      </a:r>
                      <a:endParaRPr lang="it-IT" dirty="0"/>
                    </a:p>
                  </a:txBody>
                  <a:tcPr/>
                </a:tc>
                <a:tc>
                  <a:txBody>
                    <a:bodyPr/>
                    <a:lstStyle/>
                    <a:p>
                      <a:r>
                        <a:rPr lang="it-IT" dirty="0" smtClean="0"/>
                        <a:t>Giorno della settimana,</a:t>
                      </a:r>
                      <a:r>
                        <a:rPr lang="it-IT" baseline="0" dirty="0" smtClean="0"/>
                        <a:t> e</a:t>
                      </a:r>
                      <a:r>
                        <a:rPr lang="it-IT" dirty="0" smtClean="0"/>
                        <a:t>ssere in un periodo</a:t>
                      </a:r>
                      <a:r>
                        <a:rPr lang="it-IT" baseline="0" dirty="0" smtClean="0"/>
                        <a:t> di festività o di ferie, ciclo economico</a:t>
                      </a:r>
                      <a:endParaRPr lang="it-IT" dirty="0"/>
                    </a:p>
                  </a:txBody>
                  <a:tcPr/>
                </a:tc>
                <a:tc>
                  <a:txBody>
                    <a:bodyPr/>
                    <a:lstStyle/>
                    <a:p>
                      <a:r>
                        <a:rPr lang="it-IT" dirty="0" smtClean="0"/>
                        <a:t>Viaggi per ritrovare parenti, promozioni in atto sui prezzi</a:t>
                      </a:r>
                      <a:r>
                        <a:rPr lang="it-IT" baseline="0" dirty="0" smtClean="0"/>
                        <a:t> dei biglietti, …</a:t>
                      </a:r>
                      <a:endParaRPr lang="it-IT" dirty="0"/>
                    </a:p>
                  </a:txBody>
                  <a:tcPr/>
                </a:tc>
              </a:tr>
              <a:tr h="370840">
                <a:tc>
                  <a:txBody>
                    <a:bodyPr/>
                    <a:lstStyle/>
                    <a:p>
                      <a:r>
                        <a:rPr lang="it-IT" dirty="0" smtClean="0"/>
                        <a:t>Vendite di un prodotto</a:t>
                      </a:r>
                      <a:endParaRPr lang="it-IT" dirty="0"/>
                    </a:p>
                  </a:txBody>
                  <a:tcPr/>
                </a:tc>
                <a:tc>
                  <a:txBody>
                    <a:bodyPr/>
                    <a:lstStyle/>
                    <a:p>
                      <a:r>
                        <a:rPr lang="it-IT" dirty="0" smtClean="0"/>
                        <a:t>Investimenti</a:t>
                      </a:r>
                      <a:r>
                        <a:rPr lang="it-IT" baseline="0" dirty="0" smtClean="0"/>
                        <a:t> in marketing</a:t>
                      </a:r>
                      <a:endParaRPr lang="it-IT" dirty="0"/>
                    </a:p>
                  </a:txBody>
                  <a:tcPr/>
                </a:tc>
                <a:tc>
                  <a:txBody>
                    <a:bodyPr/>
                    <a:lstStyle/>
                    <a:p>
                      <a:r>
                        <a:rPr lang="it-IT" dirty="0" smtClean="0"/>
                        <a:t>Posizionamento del prodotto a scaffale, prezzo del prodotto rispetto ai concorrenti, …</a:t>
                      </a:r>
                      <a:endParaRPr lang="it-IT" dirty="0"/>
                    </a:p>
                  </a:txBody>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p:txBody>
          <a:bodyPr>
            <a:normAutofit/>
          </a:bodyPr>
          <a:lstStyle/>
          <a:p>
            <a:pPr marL="0" indent="0" algn="just">
              <a:buNone/>
            </a:pPr>
            <a:r>
              <a:rPr lang="it-IT" sz="2400" dirty="0" smtClean="0"/>
              <a:t>I dati, una volta raccolti, si presentano di non agevole lettura:</a:t>
            </a:r>
          </a:p>
          <a:p>
            <a:pPr marL="0" indent="0" algn="just">
              <a:buNone/>
            </a:pPr>
            <a:endParaRPr lang="it-IT" sz="2400" dirty="0" smtClean="0"/>
          </a:p>
          <a:p>
            <a:pPr marL="0" indent="0" algn="just">
              <a:buNone/>
            </a:pPr>
            <a:endParaRPr lang="it-IT" sz="2400" dirty="0"/>
          </a:p>
        </p:txBody>
      </p:sp>
      <p:pic>
        <p:nvPicPr>
          <p:cNvPr id="1026" name="Picture 2"/>
          <p:cNvPicPr>
            <a:picLocks noChangeAspect="1" noChangeArrowheads="1"/>
          </p:cNvPicPr>
          <p:nvPr/>
        </p:nvPicPr>
        <p:blipFill>
          <a:blip r:embed="rId2" cstate="print"/>
          <a:srcRect/>
          <a:stretch>
            <a:fillRect/>
          </a:stretch>
        </p:blipFill>
        <p:spPr bwMode="auto">
          <a:xfrm>
            <a:off x="827584" y="2060848"/>
            <a:ext cx="7488832" cy="424840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I modelli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r>
              <a:rPr lang="it-IT" sz="2000" dirty="0" smtClean="0"/>
              <a:t>Quali che siano le ragioni ritenute più utili per spiegare la variabilità di Y, una volta che sono state specificate sotto forma di variabili indipendenti, tutto ciò che viene escluso dal modello è ERRORE, residuo dovuto a ragioni che non siamo riusciti per vari motivi ad includere nel modello:</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r>
              <a:rPr lang="it-IT" sz="2000" dirty="0" smtClean="0"/>
              <a:t>Se ho ben individuato le cause della variazione di </a:t>
            </a:r>
            <a:r>
              <a:rPr lang="it-IT" sz="2000" i="1" dirty="0" smtClean="0"/>
              <a:t>Y</a:t>
            </a:r>
            <a:r>
              <a:rPr lang="it-IT" sz="2000" dirty="0" smtClean="0"/>
              <a:t> allora il residuo della regressione sarà piccolo. Viceversa, se la o le variabili che ho individuato per spiegare (ecco perché si chiamano anche esplicative) la variabilità di </a:t>
            </a:r>
            <a:r>
              <a:rPr lang="it-IT" sz="2000" i="1" dirty="0" smtClean="0"/>
              <a:t>Y</a:t>
            </a:r>
            <a:r>
              <a:rPr lang="it-IT" sz="2000" dirty="0" smtClean="0"/>
              <a:t> sono inefficaci a tal fine, la componente d’errore sarà grande.</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4041"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03712" y="3140968"/>
            <a:ext cx="1728192" cy="576064"/>
          </a:xfrm>
          <a:prstGeom prst="rect">
            <a:avLst/>
          </a:prstGeom>
          <a:noFill/>
        </p:spPr>
      </p:pic>
      <p:sp>
        <p:nvSpPr>
          <p:cNvPr id="44043" name="Rectangle 11"/>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r>
              <a:rPr lang="it-IT" sz="2000" dirty="0" smtClean="0"/>
              <a:t>La retta di regressione è il modello più semplice per spiegare la dipendenza di un fenomeno (</a:t>
            </a:r>
            <a:r>
              <a:rPr lang="it-IT" sz="2000" i="1" dirty="0" smtClean="0"/>
              <a:t>Y</a:t>
            </a:r>
            <a:r>
              <a:rPr lang="it-IT" sz="2000" dirty="0" smtClean="0"/>
              <a:t>) da un altro (</a:t>
            </a:r>
            <a:r>
              <a:rPr lang="it-IT" sz="2000" i="1" dirty="0" smtClean="0"/>
              <a:t>X</a:t>
            </a:r>
            <a:r>
              <a:rPr lang="it-IT" sz="2000" dirty="0" smtClean="0"/>
              <a:t>).</a:t>
            </a:r>
          </a:p>
          <a:p>
            <a:pPr marL="0" indent="0" algn="just">
              <a:buNone/>
            </a:pPr>
            <a:endParaRPr lang="it-IT" sz="2000" dirty="0" smtClean="0"/>
          </a:p>
          <a:p>
            <a:pPr marL="0" indent="0" algn="just">
              <a:buNone/>
            </a:pPr>
            <a:r>
              <a:rPr lang="it-IT" sz="2000" dirty="0" smtClean="0"/>
              <a:t>Consideriamo il solito </a:t>
            </a:r>
            <a:r>
              <a:rPr lang="it-IT" sz="2000" dirty="0" err="1" smtClean="0"/>
              <a:t>scatter</a:t>
            </a:r>
            <a:r>
              <a:rPr lang="it-IT" sz="2000" dirty="0" smtClean="0"/>
              <a:t> plot di Statura e Peso.</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46082" name="Picture 2"/>
          <p:cNvPicPr>
            <a:picLocks noChangeAspect="1" noChangeArrowheads="1"/>
          </p:cNvPicPr>
          <p:nvPr/>
        </p:nvPicPr>
        <p:blipFill>
          <a:blip r:embed="rId2" cstate="print"/>
          <a:srcRect/>
          <a:stretch>
            <a:fillRect/>
          </a:stretch>
        </p:blipFill>
        <p:spPr bwMode="auto">
          <a:xfrm>
            <a:off x="2843808" y="2780928"/>
            <a:ext cx="3488862" cy="34836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r>
              <a:rPr lang="it-IT" sz="2000" dirty="0" smtClean="0"/>
              <a:t>Le rette su un piano che esprimano il legame di dipendenza di Y da X sono infinite, a meno che non venga definito un criterio di ottimalità:</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47106" name="Picture 2"/>
          <p:cNvPicPr>
            <a:picLocks noChangeAspect="1" noChangeArrowheads="1"/>
          </p:cNvPicPr>
          <p:nvPr/>
        </p:nvPicPr>
        <p:blipFill>
          <a:blip r:embed="rId2" cstate="print"/>
          <a:srcRect/>
          <a:stretch>
            <a:fillRect/>
          </a:stretch>
        </p:blipFill>
        <p:spPr bwMode="auto">
          <a:xfrm>
            <a:off x="1979712" y="1961554"/>
            <a:ext cx="4859053" cy="48518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r>
              <a:rPr lang="it-IT" sz="2000" dirty="0" smtClean="0"/>
              <a:t>Questo criterio è la celebre </a:t>
            </a:r>
            <a:r>
              <a:rPr lang="it-IT" sz="2000" b="1" dirty="0" smtClean="0"/>
              <a:t>condizione di accostamento dei minimi quadrati ordinari (MQO - OLS)</a:t>
            </a:r>
            <a:r>
              <a:rPr lang="it-IT" sz="2000" dirty="0" smtClean="0"/>
              <a:t>:</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r>
              <a:rPr lang="it-IT" sz="2000" dirty="0" smtClean="0"/>
              <a:t>Qualunque sia il modello rappresentato da     questa condizione consente di trovare il valore dei parametri che soddisfa il precedente vincolo.</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81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44030" y="2276872"/>
            <a:ext cx="5048250" cy="933450"/>
          </a:xfrm>
          <a:prstGeom prst="rect">
            <a:avLst/>
          </a:prstGeom>
          <a:noFill/>
        </p:spPr>
      </p:pic>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813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59408" y="3428999"/>
            <a:ext cx="187826" cy="432817"/>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r>
              <a:rPr lang="it-IT" sz="2000" dirty="0" smtClean="0"/>
              <a:t>La condizione OLS specifica di trovare la retta di regressione tale da rendere minima la somma dei quadrati delle distanze qui rappresentate:</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9154" name="Picture 2"/>
          <p:cNvPicPr>
            <a:picLocks noChangeAspect="1" noChangeArrowheads="1"/>
          </p:cNvPicPr>
          <p:nvPr/>
        </p:nvPicPr>
        <p:blipFill>
          <a:blip r:embed="rId2" cstate="print"/>
          <a:srcRect/>
          <a:stretch>
            <a:fillRect/>
          </a:stretch>
        </p:blipFill>
        <p:spPr bwMode="auto">
          <a:xfrm>
            <a:off x="2243361" y="1990984"/>
            <a:ext cx="4640560" cy="463365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565251" name="Rectangle 3"/>
          <p:cNvSpPr>
            <a:spLocks noGrp="1" noChangeArrowheads="1"/>
          </p:cNvSpPr>
          <p:nvPr>
            <p:ph type="body" idx="1"/>
          </p:nvPr>
        </p:nvSpPr>
        <p:spPr>
          <a:xfrm>
            <a:off x="457200" y="1219200"/>
            <a:ext cx="8229600" cy="4730080"/>
          </a:xfrm>
        </p:spPr>
        <p:txBody>
          <a:bodyPr>
            <a:normAutofit/>
          </a:bodyPr>
          <a:lstStyle/>
          <a:p>
            <a:pPr marL="0" indent="0" algn="just">
              <a:buNone/>
            </a:pPr>
            <a:r>
              <a:rPr lang="it-IT" sz="2000" dirty="0" smtClean="0"/>
              <a:t>Quindi si ha che:</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r>
              <a:rPr lang="it-IT" sz="2000" dirty="0" smtClean="0"/>
              <a:t>Che è una quantità nota a meno dei due parametri </a:t>
            </a:r>
            <a:r>
              <a:rPr lang="it-IT" sz="2000" i="1" dirty="0" smtClean="0"/>
              <a:t>a</a:t>
            </a:r>
            <a:r>
              <a:rPr lang="it-IT" sz="2000" dirty="0" smtClean="0"/>
              <a:t> e </a:t>
            </a:r>
            <a:r>
              <a:rPr lang="it-IT" sz="2000" i="1" dirty="0" smtClean="0"/>
              <a:t>b</a:t>
            </a:r>
            <a:r>
              <a:rPr lang="it-IT" sz="2000" dirty="0" smtClean="0"/>
              <a:t>. E possibile dimostrare che questa quantità è convessa e quindi il suo minimo viene raggiunto ponendo uguali a zero le due derivate parziali, rispetto ad </a:t>
            </a:r>
            <a:r>
              <a:rPr lang="it-IT" sz="2000" i="1" dirty="0" smtClean="0"/>
              <a:t>a</a:t>
            </a:r>
            <a:r>
              <a:rPr lang="it-IT" sz="2000" dirty="0" smtClean="0"/>
              <a:t> e a </a:t>
            </a:r>
            <a:r>
              <a:rPr lang="it-IT" sz="2000" i="1" dirty="0" smtClean="0"/>
              <a:t>b:</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01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36862" y="1629941"/>
            <a:ext cx="5048250" cy="933450"/>
          </a:xfrm>
          <a:prstGeom prst="rect">
            <a:avLst/>
          </a:prstGeom>
          <a:noFill/>
        </p:spPr>
      </p:pic>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018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86619" y="2704728"/>
            <a:ext cx="6172200" cy="933450"/>
          </a:xfrm>
          <a:prstGeom prst="rect">
            <a:avLst/>
          </a:prstGeom>
          <a:noFill/>
        </p:spPr>
      </p:pic>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1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1209"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1287810"/>
            <a:ext cx="1695450" cy="1409700"/>
          </a:xfrm>
          <a:prstGeom prst="rect">
            <a:avLst/>
          </a:prstGeom>
          <a:noFill/>
        </p:spPr>
      </p:pic>
      <p:sp>
        <p:nvSpPr>
          <p:cNvPr id="51211" name="Rectangle 11"/>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1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16" name="Rectangle 16"/>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1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19" name="Rectangle 19"/>
          <p:cNvSpPr>
            <a:spLocks noChangeArrowheads="1"/>
          </p:cNvSpPr>
          <p:nvPr/>
        </p:nvSpPr>
        <p:spPr bwMode="auto">
          <a:xfrm>
            <a:off x="0" y="1743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2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1220"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4509120"/>
            <a:ext cx="4657725" cy="1200150"/>
          </a:xfrm>
          <a:prstGeom prst="rect">
            <a:avLst/>
          </a:prstGeom>
          <a:noFill/>
        </p:spPr>
      </p:pic>
      <p:sp>
        <p:nvSpPr>
          <p:cNvPr id="51222" name="Rectangle 22"/>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24"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1223"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520" y="3007221"/>
            <a:ext cx="8467725" cy="1285875"/>
          </a:xfrm>
          <a:prstGeom prst="rect">
            <a:avLst/>
          </a:prstGeom>
          <a:noFill/>
        </p:spPr>
      </p:pic>
      <p:sp>
        <p:nvSpPr>
          <p:cNvPr id="51225" name="Rectangle 25"/>
          <p:cNvSpPr>
            <a:spLocks noChangeArrowheads="1"/>
          </p:cNvSpPr>
          <p:nvPr/>
        </p:nvSpPr>
        <p:spPr bwMode="auto">
          <a:xfrm>
            <a:off x="0" y="1743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27"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28" name="Rectangle 28"/>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565251" name="Rectangle 3"/>
          <p:cNvSpPr>
            <a:spLocks noGrp="1" noChangeArrowheads="1"/>
          </p:cNvSpPr>
          <p:nvPr>
            <p:ph type="body" idx="1"/>
          </p:nvPr>
        </p:nvSpPr>
        <p:spPr>
          <a:xfrm>
            <a:off x="179512" y="1291208"/>
            <a:ext cx="8229600" cy="4730080"/>
          </a:xfrm>
        </p:spPr>
        <p:txBody>
          <a:bodyPr>
            <a:normAutofit/>
          </a:bodyPr>
          <a:lstStyle/>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r>
              <a:rPr lang="it-IT" sz="2000" dirty="0" smtClean="0"/>
              <a:t>Ricordando che:</a:t>
            </a:r>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a:p>
            <a:pPr marL="0" indent="0" algn="just">
              <a:buNone/>
            </a:pPr>
            <a:endParaRPr lang="it-IT" sz="2000" dirty="0" smtClean="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52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3068960"/>
            <a:ext cx="3743325" cy="600075"/>
          </a:xfrm>
          <a:prstGeom prst="rect">
            <a:avLst/>
          </a:prstGeom>
          <a:noFill/>
        </p:spPr>
      </p:pic>
      <p:sp>
        <p:nvSpPr>
          <p:cNvPr id="55299" name="Rectangle 3"/>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530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3765029"/>
            <a:ext cx="4010025" cy="600075"/>
          </a:xfrm>
          <a:prstGeom prst="rect">
            <a:avLst/>
          </a:prstGeom>
          <a:noFill/>
        </p:spPr>
      </p:pic>
      <p:sp>
        <p:nvSpPr>
          <p:cNvPr id="55302" name="Rectangle 6"/>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43" name="Picture 2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520" y="1362472"/>
            <a:ext cx="3867150" cy="9144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1412776"/>
            <a:ext cx="2343150" cy="619125"/>
          </a:xfrm>
          <a:prstGeom prst="rect">
            <a:avLst/>
          </a:prstGeom>
          <a:noFill/>
        </p:spPr>
      </p:pic>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2204864"/>
            <a:ext cx="3286125" cy="619125"/>
          </a:xfrm>
          <a:prstGeom prst="rect">
            <a:avLst/>
          </a:prstGeom>
          <a:noFill/>
        </p:spPr>
      </p:pic>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05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520" y="2924944"/>
            <a:ext cx="3105150" cy="619125"/>
          </a:xfrm>
          <a:prstGeom prst="rect">
            <a:avLst/>
          </a:prstGeom>
          <a:noFill/>
        </p:spPr>
      </p:pic>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05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1520" y="3645024"/>
            <a:ext cx="3267075" cy="933450"/>
          </a:xfrm>
          <a:prstGeom prst="rect">
            <a:avLst/>
          </a:prstGeom>
          <a:noFill/>
        </p:spPr>
      </p:pic>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061"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1520" y="4653136"/>
            <a:ext cx="1724025" cy="1143000"/>
          </a:xfrm>
          <a:prstGeom prst="rect">
            <a:avLst/>
          </a:prstGeom>
          <a:noFill/>
        </p:spPr>
      </p:pic>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9"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31840" y="5013176"/>
            <a:ext cx="5438775" cy="5715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6323" name="Picture 3"/>
          <p:cNvPicPr>
            <a:picLocks noChangeAspect="1" noChangeArrowheads="1"/>
          </p:cNvPicPr>
          <p:nvPr/>
        </p:nvPicPr>
        <p:blipFill>
          <a:blip r:embed="rId2" cstate="print"/>
          <a:srcRect/>
          <a:stretch>
            <a:fillRect/>
          </a:stretch>
        </p:blipFill>
        <p:spPr bwMode="auto">
          <a:xfrm>
            <a:off x="1826171" y="1196752"/>
            <a:ext cx="5544616" cy="55366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p:txBody>
          <a:bodyPr>
            <a:normAutofit/>
          </a:bodyPr>
          <a:lstStyle/>
          <a:p>
            <a:pPr marL="0" indent="0" algn="just">
              <a:buNone/>
            </a:pPr>
            <a:r>
              <a:rPr lang="it-IT" sz="2400" dirty="0" smtClean="0"/>
              <a:t>Spesso quindi si preferisce utilizzare una sintesi dei dati attraverso una tabella a doppia entrata:</a:t>
            </a:r>
          </a:p>
          <a:p>
            <a:pPr marL="0" indent="0" algn="just">
              <a:buNone/>
            </a:pPr>
            <a:endParaRPr lang="it-IT" sz="2400" dirty="0" smtClean="0"/>
          </a:p>
          <a:p>
            <a:pPr marL="0" indent="0" algn="just">
              <a:buNone/>
            </a:pPr>
            <a:endParaRPr lang="it-IT" sz="2400" dirty="0"/>
          </a:p>
        </p:txBody>
      </p:sp>
      <p:pic>
        <p:nvPicPr>
          <p:cNvPr id="19458" name="Picture 2"/>
          <p:cNvPicPr>
            <a:picLocks noChangeAspect="1" noChangeArrowheads="1"/>
          </p:cNvPicPr>
          <p:nvPr/>
        </p:nvPicPr>
        <p:blipFill>
          <a:blip r:embed="rId2" cstate="print"/>
          <a:srcRect/>
          <a:stretch>
            <a:fillRect/>
          </a:stretch>
        </p:blipFill>
        <p:spPr bwMode="auto">
          <a:xfrm>
            <a:off x="501452" y="2700494"/>
            <a:ext cx="8136904" cy="250407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55298" name="Picture 2"/>
          <p:cNvPicPr>
            <a:picLocks noChangeAspect="1" noChangeArrowheads="1"/>
          </p:cNvPicPr>
          <p:nvPr/>
        </p:nvPicPr>
        <p:blipFill>
          <a:blip r:embed="rId2" cstate="print"/>
          <a:srcRect/>
          <a:stretch>
            <a:fillRect/>
          </a:stretch>
        </p:blipFill>
        <p:spPr bwMode="auto">
          <a:xfrm>
            <a:off x="3419872" y="836712"/>
            <a:ext cx="5462122" cy="5453993"/>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cstate="print"/>
          <a:srcRect l="590" t="26255" r="83350" b="61120"/>
          <a:stretch>
            <a:fillRect/>
          </a:stretch>
        </p:blipFill>
        <p:spPr bwMode="auto">
          <a:xfrm>
            <a:off x="467544" y="1590303"/>
            <a:ext cx="3009543" cy="14786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a:xfrm>
            <a:off x="457200" y="1219200"/>
            <a:ext cx="8229600" cy="4730080"/>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baseline="0" noProof="0" dirty="0" smtClean="0">
                <a:ln>
                  <a:noFill/>
                </a:ln>
                <a:solidFill>
                  <a:schemeClr val="tx1"/>
                </a:solidFill>
                <a:effectLst/>
                <a:uLnTx/>
                <a:uFillTx/>
                <a:latin typeface="+mj-lt"/>
                <a:ea typeface="+mn-ea"/>
                <a:cs typeface="+mn-cs"/>
              </a:rPr>
              <a:t>             è quella parte di variabilità di </a:t>
            </a:r>
            <a:r>
              <a:rPr kumimoji="0" lang="it-IT" sz="2000" b="0" i="1" u="none" strike="noStrike" kern="1200" cap="none" spc="0" normalizeH="0" baseline="0" noProof="0" dirty="0" smtClean="0">
                <a:ln>
                  <a:noFill/>
                </a:ln>
                <a:solidFill>
                  <a:schemeClr val="tx1"/>
                </a:solidFill>
                <a:effectLst/>
                <a:uLnTx/>
                <a:uFillTx/>
                <a:latin typeface="+mj-lt"/>
                <a:ea typeface="+mn-ea"/>
                <a:cs typeface="+mn-cs"/>
              </a:rPr>
              <a:t>Y</a:t>
            </a:r>
            <a:r>
              <a:rPr kumimoji="0" lang="it-IT" sz="2000" b="0" i="0" u="none" strike="noStrike" kern="1200" cap="none" spc="0" normalizeH="0" baseline="0" noProof="0" dirty="0" smtClean="0">
                <a:ln>
                  <a:noFill/>
                </a:ln>
                <a:solidFill>
                  <a:schemeClr val="tx1"/>
                </a:solidFill>
                <a:effectLst/>
                <a:uLnTx/>
                <a:uFillTx/>
                <a:latin typeface="+mj-lt"/>
                <a:ea typeface="+mn-ea"/>
                <a:cs typeface="+mn-cs"/>
              </a:rPr>
              <a:t> che è spiegabile</a:t>
            </a:r>
            <a:r>
              <a:rPr kumimoji="0" lang="it-IT" sz="2000" b="0" i="0" u="none" strike="noStrike" kern="1200" cap="none" spc="0" normalizeH="0" noProof="0" dirty="0" smtClean="0">
                <a:ln>
                  <a:noFill/>
                </a:ln>
                <a:solidFill>
                  <a:schemeClr val="tx1"/>
                </a:solidFill>
                <a:effectLst/>
                <a:uLnTx/>
                <a:uFillTx/>
                <a:latin typeface="+mj-lt"/>
                <a:ea typeface="+mn-ea"/>
                <a:cs typeface="+mn-cs"/>
              </a:rPr>
              <a:t> attraverso il legame di dipendenza da </a:t>
            </a:r>
            <a:r>
              <a:rPr kumimoji="0" lang="it-IT" sz="2000" b="0" i="1" u="none" strike="noStrike" kern="1200" cap="none" spc="0" normalizeH="0" noProof="0" dirty="0" smtClean="0">
                <a:ln>
                  <a:noFill/>
                </a:ln>
                <a:solidFill>
                  <a:schemeClr val="tx1"/>
                </a:solidFill>
                <a:effectLst/>
                <a:uLnTx/>
                <a:uFillTx/>
                <a:latin typeface="+mj-lt"/>
                <a:ea typeface="+mn-ea"/>
                <a:cs typeface="+mn-cs"/>
              </a:rPr>
              <a:t>X</a:t>
            </a:r>
            <a:r>
              <a:rPr kumimoji="0" lang="it-IT" sz="2000" b="0" i="0" u="none" strike="noStrike" kern="1200" cap="none" spc="0" normalizeH="0" noProof="0" dirty="0" smtClean="0">
                <a:ln>
                  <a:noFill/>
                </a:ln>
                <a:solidFill>
                  <a:schemeClr val="tx1"/>
                </a:solidFill>
                <a:effectLst/>
                <a:uLnTx/>
                <a:uFillTx/>
                <a:latin typeface="+mj-lt"/>
                <a:ea typeface="+mn-ea"/>
                <a:cs typeface="+mn-cs"/>
              </a:rPr>
              <a:t> specificato dal modello.</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            è quella parte di variabilità di </a:t>
            </a:r>
            <a:r>
              <a:rPr kumimoji="0" lang="it-IT" sz="2000" b="0" i="1" u="none" strike="noStrike" kern="1200" cap="none" spc="0" normalizeH="0" noProof="0" dirty="0" smtClean="0">
                <a:ln>
                  <a:noFill/>
                </a:ln>
                <a:solidFill>
                  <a:schemeClr val="tx1"/>
                </a:solidFill>
                <a:effectLst/>
                <a:uLnTx/>
                <a:uFillTx/>
                <a:latin typeface="+mj-lt"/>
                <a:ea typeface="+mn-ea"/>
                <a:cs typeface="+mn-cs"/>
              </a:rPr>
              <a:t>Y</a:t>
            </a:r>
            <a:r>
              <a:rPr kumimoji="0" lang="it-IT" sz="2000" b="0" u="none" strike="noStrike" kern="1200" cap="none" spc="0" normalizeH="0" noProof="0" dirty="0" smtClean="0">
                <a:ln>
                  <a:noFill/>
                </a:ln>
                <a:solidFill>
                  <a:schemeClr val="tx1"/>
                </a:solidFill>
                <a:effectLst/>
                <a:uLnTx/>
                <a:uFillTx/>
                <a:latin typeface="+mj-lt"/>
                <a:ea typeface="+mn-ea"/>
                <a:cs typeface="+mn-cs"/>
              </a:rPr>
              <a:t> </a:t>
            </a:r>
            <a:r>
              <a:rPr lang="it-IT" sz="2000" dirty="0" smtClean="0">
                <a:latin typeface="+mj-lt"/>
              </a:rPr>
              <a:t>che non è interpretabile attraverso il legame di dipendenza ma è dovuto ad altre cause residuali.</a:t>
            </a:r>
            <a:endParaRPr kumimoji="0" lang="it-IT" sz="2000" b="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565250" name="Rectangle 2"/>
          <p:cNvSpPr>
            <a:spLocks noGrp="1" noChangeArrowheads="1"/>
          </p:cNvSpPr>
          <p:nvPr>
            <p:ph type="title"/>
          </p:nvPr>
        </p:nvSpPr>
        <p:spPr/>
        <p:txBody>
          <a:bodyPr/>
          <a:lstStyle/>
          <a:p>
            <a:r>
              <a:rPr lang="it-IT" dirty="0" smtClean="0"/>
              <a:t>La bontà della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734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1628800"/>
            <a:ext cx="2867025" cy="390525"/>
          </a:xfrm>
          <a:prstGeom prst="rect">
            <a:avLst/>
          </a:prstGeom>
          <a:noFill/>
        </p:spPr>
      </p:pic>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735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2348880"/>
            <a:ext cx="5324475" cy="428625"/>
          </a:xfrm>
          <a:prstGeom prst="rect">
            <a:avLst/>
          </a:prstGeom>
          <a:noFill/>
        </p:spPr>
      </p:pic>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735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2852936"/>
            <a:ext cx="5991225" cy="381000"/>
          </a:xfrm>
          <a:prstGeom prst="rect">
            <a:avLst/>
          </a:prstGeom>
          <a:noFill/>
        </p:spPr>
      </p:pic>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735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9552" y="3501008"/>
            <a:ext cx="962025" cy="428625"/>
          </a:xfrm>
          <a:prstGeom prst="rect">
            <a:avLst/>
          </a:prstGeom>
          <a:noFill/>
        </p:spPr>
      </p:pic>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735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9552" y="4581128"/>
            <a:ext cx="914400" cy="3810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La bontà della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8370" name="Picture 2"/>
          <p:cNvPicPr>
            <a:picLocks noChangeAspect="1" noChangeArrowheads="1"/>
          </p:cNvPicPr>
          <p:nvPr/>
        </p:nvPicPr>
        <p:blipFill>
          <a:blip r:embed="rId2" cstate="print"/>
          <a:srcRect/>
          <a:stretch>
            <a:fillRect/>
          </a:stretch>
        </p:blipFill>
        <p:spPr bwMode="auto">
          <a:xfrm>
            <a:off x="1773213" y="1028353"/>
            <a:ext cx="5508091" cy="549989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a:xfrm>
            <a:off x="457200" y="1219200"/>
            <a:ext cx="8229600" cy="4730080"/>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baseline="0" noProof="0" dirty="0" smtClean="0">
                <a:ln>
                  <a:noFill/>
                </a:ln>
                <a:solidFill>
                  <a:schemeClr val="tx1"/>
                </a:solidFill>
                <a:effectLst/>
                <a:uLnTx/>
                <a:uFillTx/>
                <a:latin typeface="+mj-lt"/>
                <a:ea typeface="+mn-ea"/>
                <a:cs typeface="+mn-cs"/>
              </a:rPr>
              <a:t>Un modello sarà</a:t>
            </a:r>
            <a:r>
              <a:rPr kumimoji="0" lang="it-IT" sz="2000" b="0" i="0" u="none" strike="noStrike" kern="1200" cap="none" spc="0" normalizeH="0" noProof="0" dirty="0" smtClean="0">
                <a:ln>
                  <a:noFill/>
                </a:ln>
                <a:solidFill>
                  <a:schemeClr val="tx1"/>
                </a:solidFill>
                <a:effectLst/>
                <a:uLnTx/>
                <a:uFillTx/>
                <a:latin typeface="+mj-lt"/>
                <a:ea typeface="+mn-ea"/>
                <a:cs typeface="+mn-cs"/>
              </a:rPr>
              <a:t> tanto migliore quanto più i valori teorici si avvicinano a quelli reali.</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565250" name="Rectangle 2"/>
          <p:cNvSpPr>
            <a:spLocks noGrp="1" noChangeArrowheads="1"/>
          </p:cNvSpPr>
          <p:nvPr>
            <p:ph type="title"/>
          </p:nvPr>
        </p:nvSpPr>
        <p:spPr/>
        <p:txBody>
          <a:bodyPr/>
          <a:lstStyle/>
          <a:p>
            <a:r>
              <a:rPr lang="it-IT" dirty="0" smtClean="0"/>
              <a:t>La bontà della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9394" name="Picture 2"/>
          <p:cNvPicPr>
            <a:picLocks noChangeAspect="1" noChangeArrowheads="1"/>
          </p:cNvPicPr>
          <p:nvPr/>
        </p:nvPicPr>
        <p:blipFill>
          <a:blip r:embed="rId2" cstate="print"/>
          <a:srcRect/>
          <a:stretch>
            <a:fillRect/>
          </a:stretch>
        </p:blipFill>
        <p:spPr bwMode="auto">
          <a:xfrm>
            <a:off x="1371600" y="1995264"/>
            <a:ext cx="6400800" cy="37909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a:xfrm>
            <a:off x="457200" y="1219200"/>
            <a:ext cx="8229600" cy="4874096"/>
          </a:xfrm>
          <a:prstGeom prst="rect">
            <a:avLst/>
          </a:prstGeom>
        </p:spPr>
        <p:txBody>
          <a:bodyPr vert="horz">
            <a:normAutofit lnSpcReduction="10000"/>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baseline="0" noProof="0" dirty="0" smtClean="0">
                <a:ln>
                  <a:noFill/>
                </a:ln>
                <a:solidFill>
                  <a:schemeClr val="tx1"/>
                </a:solidFill>
                <a:effectLst/>
                <a:uLnTx/>
                <a:uFillTx/>
                <a:latin typeface="+mj-lt"/>
                <a:ea typeface="+mn-ea"/>
                <a:cs typeface="+mn-cs"/>
              </a:rPr>
              <a:t>La bontà</a:t>
            </a:r>
            <a:r>
              <a:rPr kumimoji="0" lang="it-IT" sz="2000" b="0" i="0" u="none" strike="noStrike" kern="1200" cap="none" spc="0" normalizeH="0" noProof="0" dirty="0" smtClean="0">
                <a:ln>
                  <a:noFill/>
                </a:ln>
                <a:solidFill>
                  <a:schemeClr val="tx1"/>
                </a:solidFill>
                <a:effectLst/>
                <a:uLnTx/>
                <a:uFillTx/>
                <a:latin typeface="+mj-lt"/>
                <a:ea typeface="+mn-ea"/>
                <a:cs typeface="+mn-cs"/>
              </a:rPr>
              <a:t> di un modello può essere valutata tramite il rapporto tra la varianza spiegata dal modello stesso e la varianza </a:t>
            </a:r>
            <a:r>
              <a:rPr kumimoji="0" lang="it-IT" sz="2000" b="0" i="0" u="none" strike="noStrike" kern="1200" cap="none" spc="0" normalizeH="0" noProof="0" dirty="0" err="1" smtClean="0">
                <a:ln>
                  <a:noFill/>
                </a:ln>
                <a:solidFill>
                  <a:schemeClr val="tx1"/>
                </a:solidFill>
                <a:effectLst/>
                <a:uLnTx/>
                <a:uFillTx/>
                <a:latin typeface="+mj-lt"/>
                <a:ea typeface="+mn-ea"/>
                <a:cs typeface="+mn-cs"/>
              </a:rPr>
              <a:t>totate</a:t>
            </a:r>
            <a:r>
              <a:rPr kumimoji="0" lang="it-IT" sz="2000" b="0" i="0" u="none" strike="noStrike" kern="1200" cap="none" spc="0" normalizeH="0" noProof="0" dirty="0" smtClean="0">
                <a:ln>
                  <a:noFill/>
                </a:ln>
                <a:solidFill>
                  <a:schemeClr val="tx1"/>
                </a:solidFill>
                <a:effectLst/>
                <a:uLnTx/>
                <a:uFillTx/>
                <a:latin typeface="+mj-lt"/>
                <a:ea typeface="+mn-ea"/>
                <a:cs typeface="+mn-cs"/>
              </a:rPr>
              <a:t>, quantità detta coefficiente di determinazione:</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R</a:t>
            </a:r>
            <a:r>
              <a:rPr kumimoji="0" lang="it-IT" sz="2000" b="0" i="0" u="none" strike="noStrike" kern="1200" cap="none" spc="0" normalizeH="0" baseline="30000" noProof="0" dirty="0" smtClean="0">
                <a:ln>
                  <a:noFill/>
                </a:ln>
                <a:solidFill>
                  <a:schemeClr val="tx1"/>
                </a:solidFill>
                <a:effectLst/>
                <a:uLnTx/>
                <a:uFillTx/>
                <a:latin typeface="+mj-lt"/>
                <a:ea typeface="+mn-ea"/>
                <a:cs typeface="+mn-cs"/>
              </a:rPr>
              <a:t>2</a:t>
            </a:r>
            <a:r>
              <a:rPr kumimoji="0" lang="it-IT" sz="2000" b="0" i="0" u="none" strike="noStrike" kern="1200" cap="none" spc="0" normalizeH="0" noProof="0" dirty="0" smtClean="0">
                <a:ln>
                  <a:noFill/>
                </a:ln>
                <a:solidFill>
                  <a:schemeClr val="tx1"/>
                </a:solidFill>
                <a:effectLst/>
                <a:uLnTx/>
                <a:uFillTx/>
                <a:latin typeface="+mj-lt"/>
                <a:ea typeface="+mn-ea"/>
                <a:cs typeface="+mn-cs"/>
              </a:rPr>
              <a:t> = 0 indica che il modello non spiega nulla della variabilità di </a:t>
            </a:r>
            <a:r>
              <a:rPr kumimoji="0" lang="it-IT" sz="2000" b="0" i="1" u="none" strike="noStrike" kern="1200" cap="none" spc="0" normalizeH="0" noProof="0" dirty="0" smtClean="0">
                <a:ln>
                  <a:noFill/>
                </a:ln>
                <a:solidFill>
                  <a:schemeClr val="tx1"/>
                </a:solidFill>
                <a:effectLst/>
                <a:uLnTx/>
                <a:uFillTx/>
                <a:latin typeface="+mj-lt"/>
                <a:ea typeface="+mn-ea"/>
                <a:cs typeface="+mn-cs"/>
              </a:rPr>
              <a:t>Y</a:t>
            </a:r>
            <a:r>
              <a:rPr kumimoji="0" lang="it-IT" sz="2000" b="0" u="none" strike="noStrike" kern="1200" cap="none" spc="0" normalizeH="0" noProof="0" dirty="0" smtClean="0">
                <a:ln>
                  <a:noFill/>
                </a:ln>
                <a:solidFill>
                  <a:schemeClr val="tx1"/>
                </a:solidFill>
                <a:effectLst/>
                <a:uLnTx/>
                <a:uFillTx/>
                <a:latin typeface="+mj-lt"/>
                <a:ea typeface="+mn-ea"/>
                <a:cs typeface="+mn-cs"/>
              </a:rPr>
              <a:t>  le cui ragioni vanno ricercate nella componente residuale (errore)</a:t>
            </a:r>
            <a:endParaRPr kumimoji="0" lang="it-IT" sz="2000" b="0" i="1" u="none" strike="noStrike" kern="1200" cap="none" spc="0" normalizeH="0" noProof="0" dirty="0" smtClean="0">
              <a:ln>
                <a:noFill/>
              </a:ln>
              <a:solidFill>
                <a:schemeClr val="tx1"/>
              </a:solidFill>
              <a:effectLst/>
              <a:uLnTx/>
              <a:uFillTx/>
              <a:latin typeface="+mj-lt"/>
              <a:ea typeface="+mn-ea"/>
              <a:cs typeface="+mn-cs"/>
            </a:endParaRPr>
          </a:p>
          <a:p>
            <a:pPr algn="just">
              <a:spcBef>
                <a:spcPts val="600"/>
              </a:spcBef>
              <a:buClr>
                <a:schemeClr val="accent1"/>
              </a:buClr>
              <a:buSzPct val="76000"/>
            </a:pPr>
            <a:r>
              <a:rPr lang="it-IT" sz="2000" dirty="0" smtClean="0">
                <a:latin typeface="+mj-lt"/>
              </a:rPr>
              <a:t>R</a:t>
            </a:r>
            <a:r>
              <a:rPr lang="it-IT" sz="2000" baseline="30000" dirty="0" smtClean="0">
                <a:latin typeface="+mj-lt"/>
              </a:rPr>
              <a:t>2</a:t>
            </a:r>
            <a:r>
              <a:rPr lang="it-IT" sz="2000" dirty="0" smtClean="0">
                <a:latin typeface="+mj-lt"/>
              </a:rPr>
              <a:t> = 1 indica che il modello spiega perfettamente la variabilità di </a:t>
            </a:r>
            <a:r>
              <a:rPr lang="it-IT" sz="2000" i="1" dirty="0" smtClean="0">
                <a:latin typeface="+mj-lt"/>
              </a:rPr>
              <a:t>Y</a:t>
            </a:r>
            <a:r>
              <a:rPr lang="it-IT" sz="2000" dirty="0" smtClean="0">
                <a:latin typeface="+mj-lt"/>
              </a:rPr>
              <a:t>  e che quindi, conoscendo X siamo perfettamente in grado di conoscere Y.</a:t>
            </a:r>
          </a:p>
          <a:p>
            <a:pPr algn="just">
              <a:spcBef>
                <a:spcPts val="600"/>
              </a:spcBef>
              <a:buClr>
                <a:schemeClr val="accent1"/>
              </a:buClr>
              <a:buSzPct val="76000"/>
            </a:pPr>
            <a:r>
              <a:rPr lang="it-IT" sz="2000" dirty="0" smtClean="0">
                <a:latin typeface="+mj-lt"/>
              </a:rPr>
              <a:t>Un buon modello è tale per cui  R</a:t>
            </a:r>
            <a:r>
              <a:rPr lang="it-IT" sz="2000" baseline="30000" dirty="0" smtClean="0">
                <a:latin typeface="+mj-lt"/>
              </a:rPr>
              <a:t>2</a:t>
            </a:r>
            <a:r>
              <a:rPr lang="it-IT" sz="2000" dirty="0" smtClean="0">
                <a:latin typeface="+mj-lt"/>
              </a:rPr>
              <a:t> &gt; 0.8 </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565250" name="Rectangle 2"/>
          <p:cNvSpPr>
            <a:spLocks noGrp="1" noChangeArrowheads="1"/>
          </p:cNvSpPr>
          <p:nvPr>
            <p:ph type="title"/>
          </p:nvPr>
        </p:nvSpPr>
        <p:spPr/>
        <p:txBody>
          <a:bodyPr/>
          <a:lstStyle/>
          <a:p>
            <a:r>
              <a:rPr lang="it-IT" dirty="0" smtClean="0"/>
              <a:t>La bontà della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0423"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5816" y="2566417"/>
            <a:ext cx="3390900" cy="790575"/>
          </a:xfrm>
          <a:prstGeom prst="rect">
            <a:avLst/>
          </a:prstGeom>
          <a:noFill/>
        </p:spPr>
      </p:pic>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a:xfrm>
            <a:off x="457200" y="1219200"/>
            <a:ext cx="8229600" cy="4874096"/>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baseline="0" noProof="0" dirty="0" smtClean="0">
                <a:ln>
                  <a:noFill/>
                </a:ln>
                <a:solidFill>
                  <a:schemeClr val="tx1"/>
                </a:solidFill>
                <a:effectLst/>
                <a:uLnTx/>
                <a:uFillTx/>
                <a:latin typeface="+mj-lt"/>
                <a:ea typeface="+mn-ea"/>
                <a:cs typeface="+mn-cs"/>
              </a:rPr>
              <a:t>Si osservi</a:t>
            </a:r>
            <a:r>
              <a:rPr kumimoji="0" lang="it-IT" sz="2000" b="0" i="0" u="none" strike="noStrike" kern="1200" cap="none" spc="0" normalizeH="0" noProof="0" dirty="0" smtClean="0">
                <a:ln>
                  <a:noFill/>
                </a:ln>
                <a:solidFill>
                  <a:schemeClr val="tx1"/>
                </a:solidFill>
                <a:effectLst/>
                <a:uLnTx/>
                <a:uFillTx/>
                <a:latin typeface="+mj-lt"/>
                <a:ea typeface="+mn-ea"/>
                <a:cs typeface="+mn-cs"/>
              </a:rPr>
              <a:t> che:</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565250" name="Rectangle 2"/>
          <p:cNvSpPr>
            <a:spLocks noGrp="1" noChangeArrowheads="1"/>
          </p:cNvSpPr>
          <p:nvPr>
            <p:ph type="title"/>
          </p:nvPr>
        </p:nvSpPr>
        <p:spPr/>
        <p:txBody>
          <a:bodyPr/>
          <a:lstStyle/>
          <a:p>
            <a:r>
              <a:rPr lang="it-IT" dirty="0" smtClean="0"/>
              <a:t>La bontà della retta di regressione</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14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1772816"/>
            <a:ext cx="3257550" cy="790575"/>
          </a:xfrm>
          <a:prstGeom prst="rect">
            <a:avLst/>
          </a:prstGeom>
          <a:noFill/>
        </p:spPr>
      </p:pic>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144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2708920"/>
            <a:ext cx="5953125" cy="857250"/>
          </a:xfrm>
          <a:prstGeom prst="rect">
            <a:avLst/>
          </a:prstGeom>
          <a:noFill/>
        </p:spPr>
      </p:pic>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a:xfrm>
            <a:off x="457200" y="1219200"/>
            <a:ext cx="8229600" cy="4874096"/>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La classe dei modelli lineari può essere abbondantemente estesa:</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I parametri di questi modelli possono essere stimati ricorrendo alla condizione di accostamento dei minimi quadrati ordinari.</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565250" name="Rectangle 2"/>
          <p:cNvSpPr>
            <a:spLocks noGrp="1" noChangeArrowheads="1"/>
          </p:cNvSpPr>
          <p:nvPr>
            <p:ph type="title"/>
          </p:nvPr>
        </p:nvSpPr>
        <p:spPr/>
        <p:txBody>
          <a:bodyPr/>
          <a:lstStyle/>
          <a:p>
            <a:r>
              <a:rPr lang="it-IT" dirty="0" smtClean="0"/>
              <a:t>Altri modelli lineari</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24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2132856"/>
            <a:ext cx="2000250" cy="390525"/>
          </a:xfrm>
          <a:prstGeom prst="rect">
            <a:avLst/>
          </a:prstGeom>
          <a:noFill/>
        </p:spPr>
      </p:pic>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246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2636912"/>
            <a:ext cx="3438525" cy="390525"/>
          </a:xfrm>
          <a:prstGeom prst="rect">
            <a:avLst/>
          </a:prstGeom>
          <a:noFill/>
        </p:spPr>
      </p:pic>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247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3140968"/>
            <a:ext cx="2162175" cy="390525"/>
          </a:xfrm>
          <a:prstGeom prst="rect">
            <a:avLst/>
          </a:prstGeom>
          <a:noFill/>
        </p:spPr>
      </p:pic>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Altri modelli lineari</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4519" name="Rectangle 7"/>
          <p:cNvSpPr>
            <a:spLocks noChangeArrowheads="1"/>
          </p:cNvSpPr>
          <p:nvPr/>
        </p:nvSpPr>
        <p:spPr bwMode="auto">
          <a:xfrm>
            <a:off x="0" y="3009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5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4520"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48247" y="2484115"/>
            <a:ext cx="5838825" cy="1304925"/>
          </a:xfrm>
          <a:prstGeom prst="rect">
            <a:avLst/>
          </a:prstGeom>
          <a:noFill/>
        </p:spPr>
      </p:pic>
      <p:sp>
        <p:nvSpPr>
          <p:cNvPr id="64522" name="Rectangle 10"/>
          <p:cNvSpPr>
            <a:spLocks noChangeArrowheads="1"/>
          </p:cNvSpPr>
          <p:nvPr/>
        </p:nvSpPr>
        <p:spPr bwMode="auto">
          <a:xfrm>
            <a:off x="0" y="176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52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4523"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12629" y="4488160"/>
            <a:ext cx="1895475" cy="381000"/>
          </a:xfrm>
          <a:prstGeom prst="rect">
            <a:avLst/>
          </a:prstGeom>
          <a:noFill/>
        </p:spPr>
      </p:pic>
      <p:sp>
        <p:nvSpPr>
          <p:cNvPr id="64525" name="Rectangle 1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3"/>
          <p:cNvSpPr txBox="1">
            <a:spLocks noChangeArrowheads="1"/>
          </p:cNvSpPr>
          <p:nvPr/>
        </p:nvSpPr>
        <p:spPr>
          <a:xfrm>
            <a:off x="457200" y="1219200"/>
            <a:ext cx="8229600" cy="4874096"/>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Le formule per il calcolo dei coefficienti non sono più agevolmente risolvibili per sostituzione e quindi il sistema di equazioni normali viene risolto ricorrendo al calcolo matriciale.</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Altri modelli lineari</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5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4519" name="Rectangle 7"/>
          <p:cNvSpPr>
            <a:spLocks noChangeArrowheads="1"/>
          </p:cNvSpPr>
          <p:nvPr/>
        </p:nvSpPr>
        <p:spPr bwMode="auto">
          <a:xfrm>
            <a:off x="0" y="3009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5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4522" name="Rectangle 10"/>
          <p:cNvSpPr>
            <a:spLocks noChangeArrowheads="1"/>
          </p:cNvSpPr>
          <p:nvPr/>
        </p:nvSpPr>
        <p:spPr bwMode="auto">
          <a:xfrm>
            <a:off x="0" y="176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525" name="Rectangle 1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3"/>
          <p:cNvSpPr txBox="1">
            <a:spLocks noChangeArrowheads="1"/>
          </p:cNvSpPr>
          <p:nvPr/>
        </p:nvSpPr>
        <p:spPr>
          <a:xfrm>
            <a:off x="457200" y="1219200"/>
            <a:ext cx="8229600" cy="4874096"/>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Ad esempio, nel caso del piano di regressione                           la condizione di accostamento dei minimi quadrati ordinari porta a:</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6561" name="Object 1"/>
          <p:cNvGraphicFramePr>
            <a:graphicFrameLocks noChangeAspect="1"/>
          </p:cNvGraphicFramePr>
          <p:nvPr/>
        </p:nvGraphicFramePr>
        <p:xfrm>
          <a:off x="608262" y="2204864"/>
          <a:ext cx="3315666" cy="1872208"/>
        </p:xfrm>
        <a:graphic>
          <a:graphicData uri="http://schemas.openxmlformats.org/presentationml/2006/ole">
            <p:oleObj spid="_x0000_s66561" r:id="rId3" imgW="2209800" imgH="1244600" progId="">
              <p:embed/>
            </p:oleObj>
          </a:graphicData>
        </a:graphic>
      </p:graphicFrame>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6563" name="Object 3"/>
          <p:cNvGraphicFramePr>
            <a:graphicFrameLocks noChangeAspect="1"/>
          </p:cNvGraphicFramePr>
          <p:nvPr/>
        </p:nvGraphicFramePr>
        <p:xfrm>
          <a:off x="5292080" y="2223416"/>
          <a:ext cx="3240360" cy="1853656"/>
        </p:xfrm>
        <a:graphic>
          <a:graphicData uri="http://schemas.openxmlformats.org/presentationml/2006/ole">
            <p:oleObj spid="_x0000_s66563" r:id="rId4" imgW="2184400" imgH="1244600" progId="">
              <p:embed/>
            </p:oleObj>
          </a:graphicData>
        </a:graphic>
      </p:graphicFrame>
      <p:sp>
        <p:nvSpPr>
          <p:cNvPr id="66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6565" name="Object 5"/>
          <p:cNvGraphicFramePr>
            <a:graphicFrameLocks noChangeAspect="1"/>
          </p:cNvGraphicFramePr>
          <p:nvPr/>
        </p:nvGraphicFramePr>
        <p:xfrm>
          <a:off x="1475656" y="4221088"/>
          <a:ext cx="5256584" cy="1897004"/>
        </p:xfrm>
        <a:graphic>
          <a:graphicData uri="http://schemas.openxmlformats.org/presentationml/2006/ole">
            <p:oleObj spid="_x0000_s66565" r:id="rId5" imgW="3454400" imgH="1244600" progId="">
              <p:embed/>
            </p:oleObj>
          </a:graphicData>
        </a:graphic>
      </p:graphicFrame>
      <p:pic>
        <p:nvPicPr>
          <p:cNvPr id="94"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00192" y="1215802"/>
            <a:ext cx="2000250" cy="390525"/>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a:xfrm>
            <a:off x="457200" y="1219200"/>
            <a:ext cx="8229600" cy="4874096"/>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In R, comunque, la sintassi rimane estremamente semplice. Ad esempio avendo 5 variabili esplicative (X1, X2, X3, X4, X5), scriviamo e una dipendente (Y), scriviamo:</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it-IT" sz="2000" dirty="0" err="1" smtClean="0">
                <a:latin typeface="Courier New" pitchFamily="49" charset="0"/>
                <a:cs typeface="Courier New" pitchFamily="49" charset="0"/>
              </a:rPr>
              <a:t>lm</a:t>
            </a:r>
            <a:r>
              <a:rPr lang="it-IT" sz="2000" dirty="0" smtClean="0">
                <a:latin typeface="Courier New" pitchFamily="49" charset="0"/>
                <a:cs typeface="Courier New" pitchFamily="49" charset="0"/>
              </a:rPr>
              <a:t>(Y ~ X1 + X2 + X3 + X4 + X5)</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it-IT" sz="2000" dirty="0" smtClean="0">
                <a:latin typeface="+mj-lt"/>
              </a:rPr>
              <a:t>ricavando intercetta e i 5 coefficienti del modello:</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565250" name="Rectangle 2"/>
          <p:cNvSpPr>
            <a:spLocks noGrp="1" noChangeArrowheads="1"/>
          </p:cNvSpPr>
          <p:nvPr>
            <p:ph type="title"/>
          </p:nvPr>
        </p:nvSpPr>
        <p:spPr/>
        <p:txBody>
          <a:bodyPr/>
          <a:lstStyle/>
          <a:p>
            <a:r>
              <a:rPr lang="it-IT" dirty="0" smtClean="0"/>
              <a:t>Altri modelli lineari</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34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73721" y="4509120"/>
            <a:ext cx="5381625" cy="390525"/>
          </a:xfrm>
          <a:prstGeom prst="rect">
            <a:avLst/>
          </a:prstGeom>
          <a:noFill/>
        </p:spPr>
      </p:pic>
      <p:sp>
        <p:nvSpPr>
          <p:cNvPr id="63491"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691680" y="4437112"/>
            <a:ext cx="5832648" cy="1794959"/>
          </a:xfrm>
          <a:prstGeom prst="rect">
            <a:avLst/>
          </a:prstGeom>
          <a:noFill/>
          <a:ln w="9525">
            <a:noFill/>
            <a:miter lim="800000"/>
            <a:headEnd/>
            <a:tailEnd/>
          </a:ln>
          <a:effectLst/>
        </p:spPr>
      </p:pic>
      <p:sp>
        <p:nvSpPr>
          <p:cNvPr id="565251" name="Rectangle 3"/>
          <p:cNvSpPr>
            <a:spLocks noGrp="1" noChangeArrowheads="1"/>
          </p:cNvSpPr>
          <p:nvPr>
            <p:ph type="body" idx="1"/>
          </p:nvPr>
        </p:nvSpPr>
        <p:spPr/>
        <p:txBody>
          <a:bodyPr>
            <a:normAutofit/>
          </a:bodyPr>
          <a:lstStyle/>
          <a:p>
            <a:pPr marL="0" indent="0" algn="just">
              <a:buNone/>
            </a:pPr>
            <a:r>
              <a:rPr lang="it-IT" sz="2400" dirty="0" smtClean="0"/>
              <a:t>La tabella a doppia entrata consente di studiare sia le distribuzioni marginali di statura e peso:</a:t>
            </a:r>
          </a:p>
          <a:p>
            <a:pPr marL="0" indent="0" algn="just">
              <a:buNone/>
            </a:pPr>
            <a:endParaRPr lang="it-IT" sz="2400" dirty="0" smtClean="0"/>
          </a:p>
          <a:p>
            <a:pPr marL="0" indent="0" algn="just">
              <a:buNone/>
            </a:pPr>
            <a:endParaRPr lang="it-IT" sz="2400" dirty="0" smtClean="0"/>
          </a:p>
          <a:p>
            <a:pPr marL="0" indent="0" algn="just">
              <a:buNone/>
            </a:pPr>
            <a:endParaRPr lang="it-IT" sz="2400" dirty="0" smtClean="0"/>
          </a:p>
          <a:p>
            <a:pPr marL="0" indent="0" algn="just">
              <a:buNone/>
            </a:pPr>
            <a:endParaRPr lang="it-IT" sz="2400" dirty="0" smtClean="0"/>
          </a:p>
          <a:p>
            <a:pPr marL="0" indent="0" algn="just">
              <a:buNone/>
            </a:pPr>
            <a:r>
              <a:rPr lang="it-IT" sz="2400" dirty="0" smtClean="0"/>
              <a:t>che la distribuzione congiunta dei due fenomeni:</a:t>
            </a:r>
          </a:p>
          <a:p>
            <a:pPr marL="0" indent="0" algn="just">
              <a:buNone/>
            </a:pPr>
            <a:endParaRPr lang="it-IT" sz="2400" dirty="0"/>
          </a:p>
        </p:txBody>
      </p:sp>
      <p:pic>
        <p:nvPicPr>
          <p:cNvPr id="13" name="Picture 2"/>
          <p:cNvPicPr>
            <a:picLocks noChangeAspect="1" noChangeArrowheads="1"/>
          </p:cNvPicPr>
          <p:nvPr/>
        </p:nvPicPr>
        <p:blipFill>
          <a:blip r:embed="rId2" cstate="print"/>
          <a:srcRect/>
          <a:stretch>
            <a:fillRect/>
          </a:stretch>
        </p:blipFill>
        <p:spPr bwMode="auto">
          <a:xfrm>
            <a:off x="1691680" y="2132856"/>
            <a:ext cx="5832648" cy="1794959"/>
          </a:xfrm>
          <a:prstGeom prst="rect">
            <a:avLst/>
          </a:prstGeom>
          <a:noFill/>
          <a:ln w="9525">
            <a:noFill/>
            <a:miter lim="800000"/>
            <a:headEnd/>
            <a:tailEnd/>
          </a:ln>
          <a:effectLst/>
        </p:spPr>
      </p:pic>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9" name="Rettangolo 8"/>
          <p:cNvSpPr/>
          <p:nvPr/>
        </p:nvSpPr>
        <p:spPr>
          <a:xfrm>
            <a:off x="1932087" y="3429000"/>
            <a:ext cx="53285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6620991" y="2348880"/>
            <a:ext cx="639688"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695600" y="5013176"/>
            <a:ext cx="381642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a:xfrm>
            <a:off x="457200" y="1219200"/>
            <a:ext cx="8229600" cy="4874096"/>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Intuitivamente si può ben comprendere che anche i parametri dei modelli di regressione e tutta l’analisi di correlazione collegata siano oggetto di analisi inferenziali. Ad ogni campione proveniente dalla popolazione corrispondono valori diversi e quindi anche diversi valori dei parametri.</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565250" name="Rectangle 2"/>
          <p:cNvSpPr>
            <a:spLocks noGrp="1" noChangeArrowheads="1"/>
          </p:cNvSpPr>
          <p:nvPr>
            <p:ph type="title"/>
          </p:nvPr>
        </p:nvSpPr>
        <p:spPr/>
        <p:txBody>
          <a:bodyPr/>
          <a:lstStyle/>
          <a:p>
            <a:r>
              <a:rPr lang="it-IT" dirty="0" smtClean="0"/>
              <a:t>Cenni di inferenza</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1"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a:xfrm>
            <a:off x="457200" y="1219200"/>
            <a:ext cx="8229600" cy="4874096"/>
          </a:xfrm>
          <a:prstGeom prst="rect">
            <a:avLst/>
          </a:prstGeom>
        </p:spPr>
        <p:txBody>
          <a:bodyPr vert="horz">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Intuitivamente si può ben comprendere che anche i parametri dei modelli di regressione e tutta l’analisi di correlazione collegata siano oggetto di analisi inferenziali. Ad ogni campione proveniente dalla popolazione corrispondono valori diversi e quindi anche diversi valori dei parametri.</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it-IT" sz="2000" b="0" i="0" u="none" strike="noStrike" kern="1200" cap="none" spc="0" normalizeH="0" noProof="0" dirty="0" smtClean="0">
                <a:ln>
                  <a:noFill/>
                </a:ln>
                <a:solidFill>
                  <a:schemeClr val="tx1"/>
                </a:solidFill>
                <a:effectLst/>
                <a:uLnTx/>
                <a:uFillTx/>
                <a:latin typeface="+mj-lt"/>
                <a:ea typeface="+mn-ea"/>
                <a:cs typeface="+mn-cs"/>
              </a:rPr>
              <a:t>Ad </a:t>
            </a:r>
            <a:r>
              <a:rPr kumimoji="0" lang="it-IT" sz="2000" b="0" i="0" u="none" strike="noStrike" kern="1200" cap="none" spc="0" normalizeH="0" noProof="0" dirty="0" err="1" smtClean="0">
                <a:ln>
                  <a:noFill/>
                </a:ln>
                <a:solidFill>
                  <a:schemeClr val="tx1"/>
                </a:solidFill>
                <a:effectLst/>
                <a:uLnTx/>
                <a:uFillTx/>
                <a:latin typeface="+mj-lt"/>
                <a:ea typeface="+mn-ea"/>
                <a:cs typeface="+mn-cs"/>
              </a:rPr>
              <a:t>ese</a:t>
            </a:r>
            <a:r>
              <a:rPr lang="it-IT" sz="2000" dirty="0" err="1" smtClean="0">
                <a:latin typeface="+mj-lt"/>
              </a:rPr>
              <a:t>mpio</a:t>
            </a:r>
            <a:r>
              <a:rPr lang="it-IT" sz="2000" dirty="0" smtClean="0">
                <a:latin typeface="+mj-lt"/>
              </a:rPr>
              <a:t>: generiamo 6 campioni di ampiezza 10 dalla popolazione di 30 unità.</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it-IT" sz="2000" noProof="0" dirty="0" smtClean="0">
                <a:latin typeface="+mj-lt"/>
              </a:rPr>
              <a:t>Sulla base dei dati raccolti calcoliamo i coefficienti della retta e confrontiamo graficamente i risultati.</a:t>
            </a: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it-IT" sz="2000" noProof="0" dirty="0" smtClean="0">
                <a:latin typeface="+mj-lt"/>
              </a:rPr>
              <a:t>In rosso sono rappresentati i valori campionati mentre in grigio quelli non campionati. </a:t>
            </a: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lang="it-IT" sz="2000" baseline="0" dirty="0" smtClean="0">
              <a:latin typeface="+mj-lt"/>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it-IT" sz="20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565250" name="Rectangle 2"/>
          <p:cNvSpPr>
            <a:spLocks noGrp="1" noChangeArrowheads="1"/>
          </p:cNvSpPr>
          <p:nvPr>
            <p:ph type="title"/>
          </p:nvPr>
        </p:nvSpPr>
        <p:spPr/>
        <p:txBody>
          <a:bodyPr/>
          <a:lstStyle/>
          <a:p>
            <a:r>
              <a:rPr lang="it-IT" dirty="0" smtClean="0"/>
              <a:t>Cenni di inferenza</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1"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Cenni di inferenza</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1"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68611" name="Picture 3"/>
          <p:cNvPicPr>
            <a:picLocks noChangeAspect="1" noChangeArrowheads="1"/>
          </p:cNvPicPr>
          <p:nvPr/>
        </p:nvPicPr>
        <p:blipFill>
          <a:blip r:embed="rId2" cstate="print"/>
          <a:srcRect/>
          <a:stretch>
            <a:fillRect/>
          </a:stretch>
        </p:blipFill>
        <p:spPr bwMode="auto">
          <a:xfrm>
            <a:off x="679376" y="1046501"/>
            <a:ext cx="7776865" cy="56352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Cenni di inferenza</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1"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69636" name="Picture 4"/>
          <p:cNvPicPr>
            <a:picLocks noChangeAspect="1" noChangeArrowheads="1"/>
          </p:cNvPicPr>
          <p:nvPr/>
        </p:nvPicPr>
        <p:blipFill>
          <a:blip r:embed="rId2" cstate="print"/>
          <a:srcRect/>
          <a:stretch>
            <a:fillRect/>
          </a:stretch>
        </p:blipFill>
        <p:spPr bwMode="auto">
          <a:xfrm>
            <a:off x="1864271" y="1200074"/>
            <a:ext cx="5432648" cy="54245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dirty="0" smtClean="0"/>
              <a:t>Cenni di inferenza</a:t>
            </a:r>
            <a:endParaRPr lang="it-IT" b="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9"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1749" name="Rectangle 5"/>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4"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795" name="Rectangle 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3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9942"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37"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79" name="Rectangle 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3"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1208" name="Rectangle 8"/>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2227" name="Rectangle 3"/>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4"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7"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0" name="Rectangle 12"/>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6" name="Rectangle 18"/>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47" name="Rectangle 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3" name="Rectangle 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56"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19"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2" name="Rectangle 6"/>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4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425" name="Rectangle 9"/>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3" name="Rectangle 3"/>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46"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67"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0"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2473"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3491"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0658" name="Picture 2"/>
          <p:cNvPicPr>
            <a:picLocks noChangeAspect="1" noChangeArrowheads="1"/>
          </p:cNvPicPr>
          <p:nvPr/>
        </p:nvPicPr>
        <p:blipFill>
          <a:blip r:embed="rId2" cstate="print"/>
          <a:srcRect/>
          <a:stretch>
            <a:fillRect/>
          </a:stretch>
        </p:blipFill>
        <p:spPr bwMode="auto">
          <a:xfrm>
            <a:off x="1892846" y="1268760"/>
            <a:ext cx="5363860" cy="535587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p:txBody>
          <a:bodyPr>
            <a:normAutofit/>
          </a:bodyPr>
          <a:lstStyle/>
          <a:p>
            <a:pPr marL="0" indent="0" algn="just">
              <a:buNone/>
            </a:pPr>
            <a:r>
              <a:rPr lang="it-IT" sz="2400" dirty="0" smtClean="0"/>
              <a:t>Sovente, tuttavia, la rappresentazione dei dati in tabelle di frequenza non è agevole in quanto il numero di modalità in cui si possono presentare i fenomeni sono estremamente numerosi e ci si può trovare di fronte a </a:t>
            </a:r>
            <a:r>
              <a:rPr lang="it-IT" sz="2400" b="1" dirty="0" smtClean="0"/>
              <a:t>tabelle sparse</a:t>
            </a:r>
            <a:r>
              <a:rPr lang="it-IT" sz="2400" dirty="0" smtClean="0"/>
              <a:t>, cioè popolate prevalentemente da zero.</a:t>
            </a:r>
          </a:p>
          <a:p>
            <a:pPr marL="0" indent="0" algn="just">
              <a:buNone/>
            </a:pPr>
            <a:endParaRPr lang="it-IT"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a:xfrm>
            <a:off x="457200" y="1219200"/>
            <a:ext cx="8229600" cy="769640"/>
          </a:xfrm>
        </p:spPr>
        <p:txBody>
          <a:bodyPr>
            <a:normAutofit/>
          </a:bodyPr>
          <a:lstStyle/>
          <a:p>
            <a:pPr marL="0" indent="0" algn="just">
              <a:buNone/>
            </a:pPr>
            <a:r>
              <a:rPr lang="it-IT" sz="2400" dirty="0" smtClean="0"/>
              <a:t>Ad esempio:</a:t>
            </a:r>
          </a:p>
          <a:p>
            <a:pPr marL="0" indent="0" algn="just">
              <a:buNone/>
            </a:pPr>
            <a:endParaRPr lang="it-IT" sz="2400" dirty="0"/>
          </a:p>
        </p:txBody>
      </p:sp>
      <p:pic>
        <p:nvPicPr>
          <p:cNvPr id="4" name="Picture 2"/>
          <p:cNvPicPr>
            <a:picLocks noChangeAspect="1" noChangeArrowheads="1"/>
          </p:cNvPicPr>
          <p:nvPr/>
        </p:nvPicPr>
        <p:blipFill>
          <a:blip r:embed="rId2" cstate="print"/>
          <a:srcRect/>
          <a:stretch>
            <a:fillRect/>
          </a:stretch>
        </p:blipFill>
        <p:spPr bwMode="auto">
          <a:xfrm>
            <a:off x="946832" y="1844824"/>
            <a:ext cx="7235093" cy="41044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a:xfrm>
            <a:off x="457200" y="1219200"/>
            <a:ext cx="8229600" cy="769640"/>
          </a:xfrm>
        </p:spPr>
        <p:txBody>
          <a:bodyPr>
            <a:normAutofit lnSpcReduction="10000"/>
          </a:bodyPr>
          <a:lstStyle/>
          <a:p>
            <a:pPr marL="0" indent="0" algn="just">
              <a:buNone/>
            </a:pPr>
            <a:r>
              <a:rPr lang="it-IT" sz="2400" dirty="0" smtClean="0"/>
              <a:t>Ad esempio, la tabella a doppia entrata corrispondente è la seguente:</a:t>
            </a:r>
          </a:p>
          <a:p>
            <a:pPr marL="0" indent="0" algn="just">
              <a:buNone/>
            </a:pPr>
            <a:endParaRPr lang="it-IT" sz="2400" dirty="0"/>
          </a:p>
        </p:txBody>
      </p:sp>
      <p:pic>
        <p:nvPicPr>
          <p:cNvPr id="21507" name="Picture 3"/>
          <p:cNvPicPr>
            <a:picLocks noChangeAspect="1" noChangeArrowheads="1"/>
          </p:cNvPicPr>
          <p:nvPr/>
        </p:nvPicPr>
        <p:blipFill>
          <a:blip r:embed="rId2" cstate="print"/>
          <a:srcRect/>
          <a:stretch>
            <a:fillRect/>
          </a:stretch>
        </p:blipFill>
        <p:spPr bwMode="auto">
          <a:xfrm>
            <a:off x="853491" y="2051323"/>
            <a:ext cx="7434350" cy="3780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it-IT" b="0" dirty="0" smtClean="0"/>
              <a:t>L’analisi </a:t>
            </a:r>
            <a:r>
              <a:rPr lang="it-IT" b="0" dirty="0" err="1" smtClean="0"/>
              <a:t>bivariata</a:t>
            </a:r>
            <a:endParaRPr lang="it-IT" b="0" dirty="0"/>
          </a:p>
        </p:txBody>
      </p:sp>
      <p:sp>
        <p:nvSpPr>
          <p:cNvPr id="565251" name="Rectangle 3"/>
          <p:cNvSpPr>
            <a:spLocks noGrp="1" noChangeArrowheads="1"/>
          </p:cNvSpPr>
          <p:nvPr>
            <p:ph type="body" idx="1"/>
          </p:nvPr>
        </p:nvSpPr>
        <p:spPr>
          <a:xfrm>
            <a:off x="457200" y="1219200"/>
            <a:ext cx="8229600" cy="769640"/>
          </a:xfrm>
        </p:spPr>
        <p:txBody>
          <a:bodyPr>
            <a:normAutofit fontScale="92500"/>
          </a:bodyPr>
          <a:lstStyle/>
          <a:p>
            <a:pPr marL="0" indent="0" algn="just">
              <a:buNone/>
            </a:pPr>
            <a:r>
              <a:rPr lang="it-IT" sz="2400" dirty="0" smtClean="0"/>
              <a:t>La quale, se andiamo a ricercare le celle in cui le frequenze sono non nulle, rivela la seguente struttura:</a:t>
            </a:r>
          </a:p>
          <a:p>
            <a:pPr marL="0" indent="0" algn="just">
              <a:buNone/>
            </a:pPr>
            <a:endParaRPr lang="it-IT" sz="2400" dirty="0"/>
          </a:p>
        </p:txBody>
      </p:sp>
      <p:pic>
        <p:nvPicPr>
          <p:cNvPr id="22531" name="Picture 3"/>
          <p:cNvPicPr>
            <a:picLocks noChangeAspect="1" noChangeArrowheads="1"/>
          </p:cNvPicPr>
          <p:nvPr/>
        </p:nvPicPr>
        <p:blipFill>
          <a:blip r:embed="rId2" cstate="print"/>
          <a:srcRect/>
          <a:stretch>
            <a:fillRect/>
          </a:stretch>
        </p:blipFill>
        <p:spPr bwMode="auto">
          <a:xfrm>
            <a:off x="856159" y="2051323"/>
            <a:ext cx="7434349" cy="3780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4361</TotalTime>
  <Words>1755</Words>
  <Application>Microsoft Office PowerPoint</Application>
  <PresentationFormat>Presentazione su schermo (4:3)</PresentationFormat>
  <Paragraphs>737</Paragraphs>
  <Slides>54</Slides>
  <Notes>1</Notes>
  <HiddenSlides>0</HiddenSlides>
  <MMClips>0</MMClips>
  <ScaleCrop>false</ScaleCrop>
  <HeadingPairs>
    <vt:vector size="6" baseType="variant">
      <vt:variant>
        <vt:lpstr>Tema</vt:lpstr>
      </vt:variant>
      <vt:variant>
        <vt:i4>1</vt:i4>
      </vt:variant>
      <vt:variant>
        <vt:lpstr>Server OLE incorporati</vt:lpstr>
      </vt:variant>
      <vt:variant>
        <vt:i4>0</vt:i4>
      </vt:variant>
      <vt:variant>
        <vt:lpstr>Titoli diapositive</vt:lpstr>
      </vt:variant>
      <vt:variant>
        <vt:i4>54</vt:i4>
      </vt:variant>
    </vt:vector>
  </HeadingPairs>
  <TitlesOfParts>
    <vt:vector size="55" baseType="lpstr">
      <vt:lpstr>Satellite</vt:lpstr>
      <vt:lpstr>La regressione come strumento di sintesi delle relazioni tra variabili</vt:lpstr>
      <vt:lpstr>L’analisi bivariata</vt:lpstr>
      <vt:lpstr>L’analisi bivariata</vt:lpstr>
      <vt:lpstr>L’analisi bivariata</vt:lpstr>
      <vt:lpstr>L’analisi bivariata</vt:lpstr>
      <vt:lpstr>L’analisi bivariata</vt:lpstr>
      <vt:lpstr>L’analisi bivariata</vt:lpstr>
      <vt:lpstr>L’analisi bivariata</vt:lpstr>
      <vt:lpstr>L’analisi bivariata</vt:lpstr>
      <vt:lpstr>L’analisi bivariata</vt:lpstr>
      <vt:lpstr>L’analisi bivariata</vt:lpstr>
      <vt:lpstr>L’analisi bivariata</vt:lpstr>
      <vt:lpstr>La covarianza</vt:lpstr>
      <vt:lpstr>La covarianza</vt:lpstr>
      <vt:lpstr>La covarianza</vt:lpstr>
      <vt:lpstr>La covarianza</vt:lpstr>
      <vt:lpstr>La covarianza</vt:lpstr>
      <vt:lpstr>La covarianza</vt:lpstr>
      <vt:lpstr>La covarianza</vt:lpstr>
      <vt:lpstr>La covarianza</vt:lpstr>
      <vt:lpstr>Alcune note</vt:lpstr>
      <vt:lpstr>Alcune note</vt:lpstr>
      <vt:lpstr>La covarianza</vt:lpstr>
      <vt:lpstr>La covarianza</vt:lpstr>
      <vt:lpstr>Il coefficiente di correlazione</vt:lpstr>
      <vt:lpstr>I modelli di regressione</vt:lpstr>
      <vt:lpstr>I modelli di regressione</vt:lpstr>
      <vt:lpstr>I modelli di regressione</vt:lpstr>
      <vt:lpstr>I modelli di regressione</vt:lpstr>
      <vt:lpstr>I modelli di regressione</vt:lpstr>
      <vt:lpstr>La retta di regressione</vt:lpstr>
      <vt:lpstr>La retta di regressione</vt:lpstr>
      <vt:lpstr>La retta di regressione</vt:lpstr>
      <vt:lpstr>La retta di regressione</vt:lpstr>
      <vt:lpstr>La retta di regressione</vt:lpstr>
      <vt:lpstr>La retta di regressione</vt:lpstr>
      <vt:lpstr>La retta di regressione</vt:lpstr>
      <vt:lpstr>La retta di regressione</vt:lpstr>
      <vt:lpstr>La retta di regressione</vt:lpstr>
      <vt:lpstr>La retta di regressione</vt:lpstr>
      <vt:lpstr>La bontà della retta di regressione</vt:lpstr>
      <vt:lpstr>La bontà della retta di regressione</vt:lpstr>
      <vt:lpstr>La bontà della retta di regressione</vt:lpstr>
      <vt:lpstr>La bontà della retta di regressione</vt:lpstr>
      <vt:lpstr>La bontà della retta di regressione</vt:lpstr>
      <vt:lpstr>Altri modelli lineari</vt:lpstr>
      <vt:lpstr>Altri modelli lineari</vt:lpstr>
      <vt:lpstr>Altri modelli lineari</vt:lpstr>
      <vt:lpstr>Altri modelli lineari</vt:lpstr>
      <vt:lpstr>Cenni di inferenza</vt:lpstr>
      <vt:lpstr>Cenni di inferenza</vt:lpstr>
      <vt:lpstr>Cenni di inferenza</vt:lpstr>
      <vt:lpstr>Cenni di inferenza</vt:lpstr>
      <vt:lpstr>Cenni di inferenza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Ricerca Sociale: I paradigmi di riferimento</dc:title>
  <dc:creator>Statistica2</dc:creator>
  <cp:lastModifiedBy>EdB</cp:lastModifiedBy>
  <cp:revision>304</cp:revision>
  <dcterms:created xsi:type="dcterms:W3CDTF">2009-10-12T13:27:06Z</dcterms:created>
  <dcterms:modified xsi:type="dcterms:W3CDTF">2014-05-26T14:01:15Z</dcterms:modified>
</cp:coreProperties>
</file>