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03" r:id="rId3"/>
    <p:sldId id="348" r:id="rId4"/>
    <p:sldId id="347" r:id="rId5"/>
    <p:sldId id="351" r:id="rId6"/>
    <p:sldId id="350" r:id="rId7"/>
    <p:sldId id="352" r:id="rId8"/>
    <p:sldId id="363" r:id="rId9"/>
    <p:sldId id="353" r:id="rId10"/>
    <p:sldId id="354" r:id="rId11"/>
    <p:sldId id="355" r:id="rId12"/>
    <p:sldId id="356" r:id="rId13"/>
    <p:sldId id="357" r:id="rId14"/>
    <p:sldId id="360" r:id="rId15"/>
    <p:sldId id="358" r:id="rId16"/>
    <p:sldId id="359" r:id="rId17"/>
    <p:sldId id="361" r:id="rId18"/>
    <p:sldId id="362" r:id="rId19"/>
    <p:sldId id="336" r:id="rId20"/>
  </p:sldIdLst>
  <p:sldSz cx="9144000" cy="6858000" type="screen4x3"/>
  <p:notesSz cx="6724650" cy="987425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2A"/>
    <a:srgbClr val="50515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68826" autoAdjust="0"/>
  </p:normalViewPr>
  <p:slideViewPr>
    <p:cSldViewPr snapToGrid="0" snapToObjects="1">
      <p:cViewPr varScale="1">
        <p:scale>
          <a:sx n="50" d="100"/>
          <a:sy n="50" d="100"/>
        </p:scale>
        <p:origin x="-950" y="-67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13321" cy="4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4" tIns="45873" rIns="91744" bIns="4587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9730" y="3"/>
            <a:ext cx="2913321" cy="4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4" tIns="45873" rIns="91744" bIns="4587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3EF682-FC7E-419F-BB3B-B01100AF9ED1}" type="datetimeFigureOut">
              <a:rPr lang="it-IT"/>
              <a:pPr>
                <a:defRPr/>
              </a:pPr>
              <a:t>16/04/2014</a:t>
            </a:fld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305" y="4690907"/>
            <a:ext cx="5380040" cy="444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4" tIns="45873" rIns="91744" bIns="45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8632"/>
            <a:ext cx="2913321" cy="4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4" tIns="45873" rIns="91744" bIns="4587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9730" y="9378632"/>
            <a:ext cx="2913321" cy="4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4" tIns="45873" rIns="91744" bIns="4587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160516-FAB1-4BFE-B842-033DCAD15C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2650" y="758825"/>
            <a:ext cx="4954588" cy="371633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413" y="4702024"/>
            <a:ext cx="4906225" cy="4398616"/>
          </a:xfrm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Queste </a:t>
            </a:r>
            <a:r>
              <a:rPr lang="it-IT" dirty="0" err="1" smtClean="0"/>
              <a:t>slides</a:t>
            </a:r>
            <a:r>
              <a:rPr lang="it-IT" dirty="0" smtClean="0"/>
              <a:t> contengono solo alcuni cenni introduttivi alla struttura della piattaforma </a:t>
            </a:r>
            <a:r>
              <a:rPr lang="it-IT" dirty="0" err="1" smtClean="0"/>
              <a:t>Scuoladistatistca-lab</a:t>
            </a:r>
            <a:r>
              <a:rPr lang="it-IT" dirty="0" smtClean="0"/>
              <a:t> e la parte relativa alla gestione dei dati.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09730" y="9378632"/>
            <a:ext cx="2913321" cy="4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24" tIns="44863" rIns="89724" bIns="44863" anchor="b"/>
          <a:lstStyle/>
          <a:p>
            <a:pPr algn="r"/>
            <a:fld id="{B3E83CDF-BE1C-4A4D-AD56-AA1F4A67B833}" type="slidenum">
              <a:rPr lang="en-GB" sz="1200"/>
              <a:pPr algn="r"/>
              <a:t>3</a:t>
            </a:fld>
            <a:endParaRPr lang="en-GB" sz="1200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C3E13-C79A-4990-8595-F76032978966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dirty="0"/>
              <a:t>Gli </a:t>
            </a:r>
            <a:r>
              <a:rPr lang="it-IT" sz="1000" b="1" dirty="0" err="1"/>
              <a:t>storytelling</a:t>
            </a:r>
            <a:r>
              <a:rPr lang="it-IT" sz="1000" b="1" dirty="0"/>
              <a:t> </a:t>
            </a:r>
            <a:r>
              <a:rPr lang="it-IT" sz="1000" dirty="0"/>
              <a:t>sono brevi narrazioni create dall’utente a commento dei grafici e rappresentano un ottimo strumento per un’analisi condivisa e collaborativa dei dati. </a:t>
            </a:r>
          </a:p>
          <a:p>
            <a:r>
              <a:rPr lang="it-IT" sz="1000" dirty="0"/>
              <a:t>Si possono corredare tali narrazioni di link a grafici creati di volta in volta per illustrare i concetti che si stanno descrivendo.</a:t>
            </a:r>
          </a:p>
          <a:p>
            <a:r>
              <a:rPr lang="it-IT" sz="1000" dirty="0"/>
              <a:t>La </a:t>
            </a:r>
            <a:r>
              <a:rPr lang="it-IT" sz="1000" dirty="0" err="1"/>
              <a:t>crezione</a:t>
            </a:r>
            <a:r>
              <a:rPr lang="it-IT" sz="1000" dirty="0"/>
              <a:t> dello </a:t>
            </a:r>
            <a:r>
              <a:rPr lang="it-IT" sz="1000" dirty="0" err="1"/>
              <a:t>storytelling</a:t>
            </a:r>
            <a:r>
              <a:rPr lang="it-IT" sz="1000" dirty="0"/>
              <a:t> recepisce indicazioni in merito dell’</a:t>
            </a:r>
            <a:r>
              <a:rPr lang="it-IT" sz="1000" dirty="0" err="1"/>
              <a:t>Unece</a:t>
            </a:r>
            <a:r>
              <a:rPr lang="it-IT" sz="1000" dirty="0"/>
              <a:t> date nella guida per migliorare la cultura statistica: secondo l’</a:t>
            </a:r>
            <a:r>
              <a:rPr lang="it-IT" sz="1000" dirty="0" err="1"/>
              <a:t>Unece</a:t>
            </a:r>
            <a:r>
              <a:rPr lang="it-IT" sz="1000" dirty="0"/>
              <a:t>: l</a:t>
            </a:r>
            <a:r>
              <a:rPr lang="it-IT" dirty="0"/>
              <a:t>’apprendimento esperienziale (</a:t>
            </a:r>
            <a:r>
              <a:rPr lang="it-IT" dirty="0" err="1"/>
              <a:t>learning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doing</a:t>
            </a:r>
            <a:r>
              <a:rPr lang="it-IT" dirty="0"/>
              <a:t>) deve essere supportato dalla presentazione scritta e orale dei risultati. Il processo di scrittura di un soggetto può agevolare la sua comprensione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E6FCD9-9907-4200-ACB5-05D31347D8BD}" type="datetimeFigureOut">
              <a:rPr lang="it-IT"/>
              <a:pPr>
                <a:defRPr/>
              </a:pPr>
              <a:t>16/04/2014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33D756-8105-4A65-AB32-2508862C24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6B6213-4806-4867-A620-65E37F63DD06}" type="datetimeFigureOut">
              <a:rPr lang="it-IT"/>
              <a:pPr>
                <a:defRPr/>
              </a:pPr>
              <a:t>16/04/2014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060B7C-D7E1-4142-AD0D-6CADA545B0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A0AC57-96F0-4273-8A12-E527FE4B15EE}" type="datetimeFigureOut">
              <a:rPr lang="it-IT"/>
              <a:pPr>
                <a:defRPr/>
              </a:pPr>
              <a:t>16/04/2014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F9D11C-7786-47B4-B9EA-DDFF457481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DB956D-3945-4CCA-A650-C5C7F53F76A1}" type="datetimeFigureOut">
              <a:rPr lang="it-IT"/>
              <a:pPr>
                <a:defRPr/>
              </a:pPr>
              <a:t>16/04/2014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1D1D0A-26AD-4ABD-8E09-A5FC12A3BA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A30897-F8A1-4941-A733-E4A9C1D16C1F}" type="datetimeFigureOut">
              <a:rPr lang="it-IT"/>
              <a:pPr>
                <a:defRPr/>
              </a:pPr>
              <a:t>16/04/2014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5B80F6-EA6D-4496-89BC-E6EE5A3372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38E310-85B2-4D64-9F04-F7B12E105293}" type="datetimeFigureOut">
              <a:rPr lang="it-IT"/>
              <a:pPr>
                <a:defRPr/>
              </a:pPr>
              <a:t>16/04/2014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AFFEB9-0B20-44D3-8B3D-D75711EE65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D54364-8E47-4F5D-8E85-0085D70B28E3}" type="datetimeFigureOut">
              <a:rPr lang="it-IT"/>
              <a:pPr>
                <a:defRPr/>
              </a:pPr>
              <a:t>16/04/2014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BF0A39-122D-4026-B84C-E6E2D93C71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77917F-336E-4834-AD21-D53B8883ECF5}" type="datetimeFigureOut">
              <a:rPr lang="it-IT"/>
              <a:pPr>
                <a:defRPr/>
              </a:pPr>
              <a:t>16/04/2014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F4244CC-EE97-4C5F-B4B3-D4FF0E30D6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E2DA53-818D-48F8-AB14-C41B0043B731}" type="datetimeFigureOut">
              <a:rPr lang="it-IT"/>
              <a:pPr>
                <a:defRPr/>
              </a:pPr>
              <a:t>16/04/2014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5135C5-4B15-4CD6-8F7A-EADA8E9620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8CBE22-6D70-4310-B8F2-81505F8E645B}" type="datetimeFigureOut">
              <a:rPr lang="it-IT"/>
              <a:pPr>
                <a:defRPr/>
              </a:pPr>
              <a:t>16/04/2014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E23EA0-6EFA-483D-9302-5AD451FC0D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9EDA17-EEE4-485B-9C23-75CAEE701F0B}" type="datetimeFigureOut">
              <a:rPr lang="it-IT"/>
              <a:pPr>
                <a:defRPr/>
              </a:pPr>
              <a:t>16/04/2014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1ED43-B2AF-467F-817F-35B29F9C94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ecandia@istat.i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hyperlink" Target="mailto:culturastat.liguria@istat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uoladistatistica-lab.istat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4"/>
          <p:cNvSpPr txBox="1">
            <a:spLocks noChangeArrowheads="1"/>
          </p:cNvSpPr>
          <p:nvPr/>
        </p:nvSpPr>
        <p:spPr bwMode="auto">
          <a:xfrm>
            <a:off x="682625" y="773113"/>
            <a:ext cx="75517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err="1" smtClean="0">
                <a:solidFill>
                  <a:srgbClr val="7F142A"/>
                </a:solidFill>
              </a:rPr>
              <a:t>Scuoladistatistica-lab</a:t>
            </a:r>
            <a:endParaRPr lang="it-IT" sz="4000" dirty="0">
              <a:solidFill>
                <a:srgbClr val="7F142A"/>
              </a:solidFill>
            </a:endParaRPr>
          </a:p>
          <a:p>
            <a:endParaRPr lang="it-IT" sz="4000" dirty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r>
              <a:rPr lang="it-IT" sz="2400" dirty="0">
                <a:solidFill>
                  <a:srgbClr val="505150"/>
                </a:solidFill>
              </a:rPr>
              <a:t>Giulia De </a:t>
            </a:r>
            <a:r>
              <a:rPr lang="it-IT" sz="2400" dirty="0" err="1">
                <a:solidFill>
                  <a:srgbClr val="505150"/>
                </a:solidFill>
              </a:rPr>
              <a:t>Candia</a:t>
            </a:r>
            <a:endParaRPr lang="it-IT" sz="2400" dirty="0">
              <a:solidFill>
                <a:srgbClr val="505150"/>
              </a:solidFill>
            </a:endParaRPr>
          </a:p>
          <a:p>
            <a:r>
              <a:rPr lang="it-IT" sz="2400" dirty="0">
                <a:solidFill>
                  <a:srgbClr val="505150"/>
                </a:solidFill>
              </a:rPr>
              <a:t>Istat</a:t>
            </a:r>
          </a:p>
          <a:p>
            <a:endParaRPr lang="it-IT" sz="2000" dirty="0">
              <a:solidFill>
                <a:srgbClr val="505150"/>
              </a:solidFill>
            </a:endParaRPr>
          </a:p>
          <a:p>
            <a:r>
              <a:rPr lang="it-IT" sz="2400" dirty="0">
                <a:solidFill>
                  <a:srgbClr val="505150"/>
                </a:solidFill>
              </a:rPr>
              <a:t>Genova, </a:t>
            </a:r>
            <a:r>
              <a:rPr lang="it-IT" sz="2400" dirty="0" smtClean="0">
                <a:solidFill>
                  <a:srgbClr val="505150"/>
                </a:solidFill>
              </a:rPr>
              <a:t>15 </a:t>
            </a:r>
            <a:r>
              <a:rPr lang="it-IT" sz="2400" dirty="0">
                <a:solidFill>
                  <a:srgbClr val="505150"/>
                </a:solidFill>
              </a:rPr>
              <a:t>aprile 2014</a:t>
            </a:r>
          </a:p>
        </p:txBody>
      </p:sp>
      <p:sp>
        <p:nvSpPr>
          <p:cNvPr id="13315" name="CasellaDiTesto 2"/>
          <p:cNvSpPr txBox="1">
            <a:spLocks noChangeArrowheads="1"/>
          </p:cNvSpPr>
          <p:nvPr/>
        </p:nvSpPr>
        <p:spPr bwMode="auto">
          <a:xfrm>
            <a:off x="682625" y="63087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4"/>
          <p:cNvSpPr txBox="1">
            <a:spLocks noChangeArrowheads="1"/>
          </p:cNvSpPr>
          <p:nvPr/>
        </p:nvSpPr>
        <p:spPr bwMode="auto">
          <a:xfrm>
            <a:off x="682625" y="593725"/>
            <a:ext cx="753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Selezionare gli indicatori ed importarli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262380"/>
            <a:ext cx="6772275" cy="541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e 6"/>
          <p:cNvSpPr/>
          <p:nvPr/>
        </p:nvSpPr>
        <p:spPr>
          <a:xfrm>
            <a:off x="6687457" y="5525589"/>
            <a:ext cx="1532618" cy="765719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Importa</a:t>
            </a:r>
            <a:endParaRPr lang="it-IT" dirty="0"/>
          </a:p>
        </p:txBody>
      </p:sp>
      <p:sp>
        <p:nvSpPr>
          <p:cNvPr id="8" name="Freccia a sinistra 7"/>
          <p:cNvSpPr/>
          <p:nvPr/>
        </p:nvSpPr>
        <p:spPr>
          <a:xfrm>
            <a:off x="5669280" y="5682343"/>
            <a:ext cx="705394" cy="395922"/>
          </a:xfrm>
          <a:prstGeom prst="lef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60518" y="2569029"/>
            <a:ext cx="1845401" cy="125838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Seleziona gli indicatori</a:t>
            </a:r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1757725" y="3827417"/>
            <a:ext cx="940526" cy="431074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1757725" y="5251269"/>
            <a:ext cx="940526" cy="431074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4"/>
          <p:cNvSpPr txBox="1">
            <a:spLocks noChangeArrowheads="1"/>
          </p:cNvSpPr>
          <p:nvPr/>
        </p:nvSpPr>
        <p:spPr bwMode="auto">
          <a:xfrm>
            <a:off x="682625" y="593725"/>
            <a:ext cx="7537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it-IT" sz="2400" dirty="0" smtClean="0">
                <a:solidFill>
                  <a:srgbClr val="505150"/>
                </a:solidFill>
              </a:rPr>
              <a:t>Selezionarli nuovamente e importarli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2808" y="1004534"/>
            <a:ext cx="6369775" cy="509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e 6"/>
          <p:cNvSpPr/>
          <p:nvPr/>
        </p:nvSpPr>
        <p:spPr>
          <a:xfrm>
            <a:off x="3135086" y="2965269"/>
            <a:ext cx="613954" cy="522514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921148" y="5334635"/>
            <a:ext cx="1532618" cy="765719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Importa</a:t>
            </a:r>
            <a:endParaRPr lang="it-IT" dirty="0"/>
          </a:p>
        </p:txBody>
      </p:sp>
      <p:sp>
        <p:nvSpPr>
          <p:cNvPr id="9" name="Freccia a sinistra 8"/>
          <p:cNvSpPr/>
          <p:nvPr/>
        </p:nvSpPr>
        <p:spPr>
          <a:xfrm>
            <a:off x="6687457" y="4663440"/>
            <a:ext cx="705394" cy="395922"/>
          </a:xfrm>
          <a:prstGeom prst="lef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4"/>
          <p:cNvSpPr txBox="1">
            <a:spLocks noChangeArrowheads="1"/>
          </p:cNvSpPr>
          <p:nvPr/>
        </p:nvSpPr>
        <p:spPr bwMode="auto">
          <a:xfrm>
            <a:off x="682625" y="593725"/>
            <a:ext cx="753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Importare un file </a:t>
            </a:r>
            <a:r>
              <a:rPr lang="it-IT" sz="2400" dirty="0" err="1" smtClean="0">
                <a:solidFill>
                  <a:srgbClr val="505150"/>
                </a:solidFill>
              </a:rPr>
              <a:t>excel</a:t>
            </a:r>
            <a:r>
              <a:rPr lang="it-IT" sz="2400" dirty="0" smtClean="0">
                <a:solidFill>
                  <a:srgbClr val="505150"/>
                </a:solidFill>
              </a:rPr>
              <a:t> di indicatori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835024" y="1382713"/>
            <a:ext cx="76374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Predisporre il file </a:t>
            </a:r>
            <a:r>
              <a:rPr lang="it-IT" dirty="0" err="1" smtClean="0">
                <a:solidFill>
                  <a:srgbClr val="505150"/>
                </a:solidFill>
              </a:rPr>
              <a:t>excel</a:t>
            </a:r>
            <a:r>
              <a:rPr lang="it-IT" dirty="0" smtClean="0">
                <a:solidFill>
                  <a:srgbClr val="505150"/>
                </a:solidFill>
              </a:rPr>
              <a:t> come da esempio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Cliccare su </a:t>
            </a:r>
            <a:r>
              <a:rPr lang="it-IT" b="1" dirty="0" smtClean="0">
                <a:solidFill>
                  <a:srgbClr val="505150"/>
                </a:solidFill>
              </a:rPr>
              <a:t>Gestisci dati </a:t>
            </a:r>
            <a:r>
              <a:rPr lang="it-IT" dirty="0" smtClean="0">
                <a:solidFill>
                  <a:srgbClr val="505150"/>
                </a:solidFill>
              </a:rPr>
              <a:t>(oppure l’icona Dati)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Poi su </a:t>
            </a:r>
            <a:r>
              <a:rPr lang="it-IT" b="1" dirty="0" smtClean="0">
                <a:solidFill>
                  <a:srgbClr val="505150"/>
                </a:solidFill>
              </a:rPr>
              <a:t>Carica file Excel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Selezionare il formato dati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Importare il file </a:t>
            </a:r>
            <a:r>
              <a:rPr lang="it-IT" dirty="0" err="1" smtClean="0">
                <a:solidFill>
                  <a:srgbClr val="505150"/>
                </a:solidFill>
              </a:rPr>
              <a:t>excel</a:t>
            </a: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Scegliere gli indicatori da visualizzare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Selezionarli e importarli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i="1" dirty="0" smtClean="0">
                <a:solidFill>
                  <a:srgbClr val="505150"/>
                </a:solidFill>
              </a:rPr>
              <a:t>Di seguito si riportano le singole operazioni</a:t>
            </a:r>
            <a:endParaRPr lang="it-IT" i="1" dirty="0">
              <a:solidFill>
                <a:srgbClr val="505150"/>
              </a:solidFill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4"/>
          <p:cNvSpPr txBox="1">
            <a:spLocks noChangeArrowheads="1"/>
          </p:cNvSpPr>
          <p:nvPr/>
        </p:nvSpPr>
        <p:spPr bwMode="auto">
          <a:xfrm>
            <a:off x="682625" y="593725"/>
            <a:ext cx="753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Esempio di file </a:t>
            </a:r>
            <a:r>
              <a:rPr lang="it-IT" sz="2400" dirty="0" err="1" smtClean="0">
                <a:solidFill>
                  <a:srgbClr val="505150"/>
                </a:solidFill>
              </a:rPr>
              <a:t>excel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20762" b="4614"/>
          <a:stretch>
            <a:fillRect/>
          </a:stretch>
        </p:blipFill>
        <p:spPr bwMode="auto">
          <a:xfrm>
            <a:off x="508000" y="1266525"/>
            <a:ext cx="8128000" cy="485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e 6"/>
          <p:cNvSpPr/>
          <p:nvPr/>
        </p:nvSpPr>
        <p:spPr>
          <a:xfrm>
            <a:off x="4691318" y="210865"/>
            <a:ext cx="1824990" cy="765719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Anni in colonna</a:t>
            </a:r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3252807" y="3807232"/>
            <a:ext cx="2351006" cy="765719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Codici  e denominazioni  regioni in riga </a:t>
            </a:r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4929269" y="4877751"/>
            <a:ext cx="2351006" cy="765719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Un indicatore per foglio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 rot="10800000">
            <a:off x="2011680" y="3807234"/>
            <a:ext cx="1427428" cy="574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10800000">
            <a:off x="1097280" y="4075612"/>
            <a:ext cx="2341828" cy="305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10800000" flipV="1">
            <a:off x="4556670" y="5452040"/>
            <a:ext cx="372599" cy="382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rot="10800000" flipV="1">
            <a:off x="3439109" y="5338670"/>
            <a:ext cx="1490161" cy="496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rot="10800000" flipV="1">
            <a:off x="1737360" y="5242954"/>
            <a:ext cx="3191910" cy="591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rot="5400000">
            <a:off x="4227569" y="789951"/>
            <a:ext cx="638700" cy="629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rot="5400000">
            <a:off x="4777675" y="967460"/>
            <a:ext cx="540188" cy="37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5976414" y="976586"/>
            <a:ext cx="539893" cy="447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4"/>
          <p:cNvSpPr txBox="1">
            <a:spLocks noChangeArrowheads="1"/>
          </p:cNvSpPr>
          <p:nvPr/>
        </p:nvSpPr>
        <p:spPr bwMode="auto">
          <a:xfrm>
            <a:off x="682625" y="593725"/>
            <a:ext cx="7951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it-IT" sz="2400" dirty="0" smtClean="0">
                <a:solidFill>
                  <a:srgbClr val="505150"/>
                </a:solidFill>
              </a:rPr>
              <a:t>Cliccare su </a:t>
            </a:r>
            <a:r>
              <a:rPr lang="it-IT" sz="2400" b="1" dirty="0" smtClean="0">
                <a:solidFill>
                  <a:srgbClr val="505150"/>
                </a:solidFill>
              </a:rPr>
              <a:t>Gestisci dati </a:t>
            </a:r>
            <a:r>
              <a:rPr lang="it-IT" sz="2400" dirty="0" smtClean="0">
                <a:solidFill>
                  <a:srgbClr val="505150"/>
                </a:solidFill>
              </a:rPr>
              <a:t>e poi su </a:t>
            </a:r>
            <a:r>
              <a:rPr lang="it-IT" sz="2400" b="1" dirty="0" smtClean="0">
                <a:solidFill>
                  <a:srgbClr val="505150"/>
                </a:solidFill>
              </a:rPr>
              <a:t>Carica file </a:t>
            </a:r>
            <a:r>
              <a:rPr lang="it-IT" sz="2400" b="1" dirty="0" err="1" smtClean="0">
                <a:solidFill>
                  <a:srgbClr val="505150"/>
                </a:solidFill>
              </a:rPr>
              <a:t>excel</a:t>
            </a:r>
            <a:endParaRPr lang="it-IT" sz="2400" b="1" dirty="0" smtClean="0">
              <a:solidFill>
                <a:srgbClr val="505150"/>
              </a:solidFill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129936"/>
            <a:ext cx="6937829" cy="55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e 6"/>
          <p:cNvSpPr/>
          <p:nvPr/>
        </p:nvSpPr>
        <p:spPr>
          <a:xfrm>
            <a:off x="3135086" y="1449977"/>
            <a:ext cx="613954" cy="522514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672046" y="2756263"/>
            <a:ext cx="1288868" cy="67926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4"/>
          <p:cNvSpPr txBox="1">
            <a:spLocks noChangeArrowheads="1"/>
          </p:cNvSpPr>
          <p:nvPr/>
        </p:nvSpPr>
        <p:spPr bwMode="auto">
          <a:xfrm>
            <a:off x="682625" y="593725"/>
            <a:ext cx="753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Selezionare il formato dati 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594" y="1217840"/>
            <a:ext cx="6554106" cy="524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e 6"/>
          <p:cNvSpPr/>
          <p:nvPr/>
        </p:nvSpPr>
        <p:spPr>
          <a:xfrm>
            <a:off x="5532138" y="4786884"/>
            <a:ext cx="3496274" cy="120954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Questo nel nostro esempio</a:t>
            </a:r>
            <a:endParaRPr lang="it-IT" dirty="0"/>
          </a:p>
        </p:txBody>
      </p:sp>
      <p:sp>
        <p:nvSpPr>
          <p:cNvPr id="8" name="Freccia in su 7"/>
          <p:cNvSpPr/>
          <p:nvPr/>
        </p:nvSpPr>
        <p:spPr>
          <a:xfrm>
            <a:off x="4814316" y="4564816"/>
            <a:ext cx="484632" cy="978408"/>
          </a:xfrm>
          <a:prstGeom prst="up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4"/>
          <p:cNvSpPr txBox="1">
            <a:spLocks noChangeArrowheads="1"/>
          </p:cNvSpPr>
          <p:nvPr/>
        </p:nvSpPr>
        <p:spPr bwMode="auto">
          <a:xfrm>
            <a:off x="682625" y="593725"/>
            <a:ext cx="753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Importare il file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165797"/>
            <a:ext cx="6858998" cy="548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e 6"/>
          <p:cNvSpPr/>
          <p:nvPr/>
        </p:nvSpPr>
        <p:spPr>
          <a:xfrm>
            <a:off x="2677886" y="4663441"/>
            <a:ext cx="1288868" cy="67926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4"/>
          <p:cNvSpPr txBox="1">
            <a:spLocks noChangeArrowheads="1"/>
          </p:cNvSpPr>
          <p:nvPr/>
        </p:nvSpPr>
        <p:spPr bwMode="auto">
          <a:xfrm>
            <a:off x="682625" y="593725"/>
            <a:ext cx="753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Importare il file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  <p:sp>
        <p:nvSpPr>
          <p:cNvPr id="7" name="Ovale 6"/>
          <p:cNvSpPr/>
          <p:nvPr/>
        </p:nvSpPr>
        <p:spPr>
          <a:xfrm>
            <a:off x="2677886" y="4663441"/>
            <a:ext cx="1288868" cy="67926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7611" y="1476103"/>
            <a:ext cx="5878285" cy="470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e 7"/>
          <p:cNvSpPr/>
          <p:nvPr/>
        </p:nvSpPr>
        <p:spPr>
          <a:xfrm>
            <a:off x="4723801" y="3853543"/>
            <a:ext cx="3496274" cy="120954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Selezionare il file da importare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8319" y="1020935"/>
            <a:ext cx="6363063" cy="509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CasellaDiTesto 4"/>
          <p:cNvSpPr txBox="1">
            <a:spLocks noChangeArrowheads="1"/>
          </p:cNvSpPr>
          <p:nvPr/>
        </p:nvSpPr>
        <p:spPr bwMode="auto">
          <a:xfrm>
            <a:off x="682625" y="593725"/>
            <a:ext cx="753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Selezionare gli indicatori ed importarli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  <p:sp>
        <p:nvSpPr>
          <p:cNvPr id="7" name="Ovale 6"/>
          <p:cNvSpPr/>
          <p:nvPr/>
        </p:nvSpPr>
        <p:spPr>
          <a:xfrm>
            <a:off x="7611382" y="4698592"/>
            <a:ext cx="1532618" cy="608964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Importa</a:t>
            </a:r>
            <a:endParaRPr lang="it-IT" dirty="0"/>
          </a:p>
        </p:txBody>
      </p:sp>
      <p:sp>
        <p:nvSpPr>
          <p:cNvPr id="8" name="Freccia a sinistra 7"/>
          <p:cNvSpPr/>
          <p:nvPr/>
        </p:nvSpPr>
        <p:spPr>
          <a:xfrm>
            <a:off x="6740434" y="4698592"/>
            <a:ext cx="705394" cy="395922"/>
          </a:xfrm>
          <a:prstGeom prst="lef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60518" y="2569029"/>
            <a:ext cx="2067470" cy="125838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Selezionare gli indicatori</a:t>
            </a:r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2227988" y="3350623"/>
            <a:ext cx="940526" cy="431074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42726" y="1285480"/>
            <a:ext cx="545854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Grazie dell’attenzione</a:t>
            </a:r>
          </a:p>
        </p:txBody>
      </p:sp>
      <p:sp>
        <p:nvSpPr>
          <p:cNvPr id="4" name="Rettangolo 1"/>
          <p:cNvSpPr>
            <a:spLocks noChangeArrowheads="1"/>
          </p:cNvSpPr>
          <p:nvPr/>
        </p:nvSpPr>
        <p:spPr bwMode="auto">
          <a:xfrm>
            <a:off x="682625" y="2922588"/>
            <a:ext cx="45720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solidFill>
                <a:srgbClr val="5051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it-IT" dirty="0">
                <a:solidFill>
                  <a:srgbClr val="505150"/>
                </a:solidFill>
              </a:rPr>
              <a:t>Giulia De </a:t>
            </a:r>
            <a:r>
              <a:rPr lang="it-IT" dirty="0" err="1">
                <a:solidFill>
                  <a:srgbClr val="505150"/>
                </a:solidFill>
              </a:rPr>
              <a:t>Candia</a:t>
            </a:r>
            <a:endParaRPr lang="it-IT" dirty="0">
              <a:solidFill>
                <a:srgbClr val="505150"/>
              </a:solidFill>
            </a:endParaRPr>
          </a:p>
          <a:p>
            <a:pPr>
              <a:defRPr/>
            </a:pPr>
            <a:r>
              <a:rPr lang="it-IT" dirty="0">
                <a:solidFill>
                  <a:srgbClr val="505150"/>
                </a:solidFill>
              </a:rPr>
              <a:t>Istat – sede per la Liguria</a:t>
            </a:r>
          </a:p>
          <a:p>
            <a:pPr>
              <a:defRPr/>
            </a:pPr>
            <a:endParaRPr lang="it-IT" dirty="0">
              <a:solidFill>
                <a:srgbClr val="505150"/>
              </a:solidFill>
            </a:endParaRPr>
          </a:p>
          <a:p>
            <a:pPr>
              <a:defRPr/>
            </a:pPr>
            <a:r>
              <a:rPr lang="it-IT" dirty="0">
                <a:solidFill>
                  <a:srgbClr val="505150"/>
                </a:solidFill>
              </a:rPr>
              <a:t>tel. 010 5849712</a:t>
            </a:r>
          </a:p>
          <a:p>
            <a:pPr>
              <a:defRPr/>
            </a:pPr>
            <a:endParaRPr lang="it-IT" dirty="0">
              <a:solidFill>
                <a:srgbClr val="505150"/>
              </a:solidFill>
            </a:endParaRPr>
          </a:p>
          <a:p>
            <a:pPr>
              <a:defRPr/>
            </a:pPr>
            <a:r>
              <a:rPr lang="it-IT" dirty="0">
                <a:solidFill>
                  <a:srgbClr val="505150"/>
                </a:solidFill>
                <a:hlinkClick r:id="rId3"/>
              </a:rPr>
              <a:t>decandia@istat.it</a:t>
            </a:r>
            <a:endParaRPr lang="it-IT" dirty="0">
              <a:solidFill>
                <a:srgbClr val="505150"/>
              </a:solidFill>
            </a:endParaRPr>
          </a:p>
          <a:p>
            <a:pPr>
              <a:defRPr/>
            </a:pPr>
            <a:r>
              <a:rPr lang="it-IT" dirty="0">
                <a:solidFill>
                  <a:srgbClr val="505150"/>
                </a:solidFill>
                <a:hlinkClick r:id="rId4"/>
              </a:rPr>
              <a:t>culturastat.liguria@istat.it</a:t>
            </a:r>
            <a:endParaRPr lang="it-IT" dirty="0">
              <a:solidFill>
                <a:srgbClr val="505150"/>
              </a:solidFill>
            </a:endParaRPr>
          </a:p>
          <a:p>
            <a:pPr>
              <a:defRPr/>
            </a:pPr>
            <a:endParaRPr lang="it-IT" dirty="0">
              <a:solidFill>
                <a:srgbClr val="505150"/>
              </a:solidFill>
            </a:endParaRPr>
          </a:p>
        </p:txBody>
      </p:sp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9325" y="2432050"/>
            <a:ext cx="35131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79070" y="1209675"/>
            <a:ext cx="8229600" cy="492986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it-IT" sz="2000" dirty="0" err="1" smtClean="0"/>
              <a:t>Scuoladistatistica</a:t>
            </a:r>
            <a:r>
              <a:rPr lang="it-IT" sz="2000" dirty="0" smtClean="0"/>
              <a:t> - </a:t>
            </a:r>
            <a:r>
              <a:rPr lang="it-IT" sz="2000" dirty="0" err="1" smtClean="0"/>
              <a:t>lab</a:t>
            </a:r>
            <a:endParaRPr lang="it-IT" sz="2000" dirty="0" smtClean="0"/>
          </a:p>
          <a:p>
            <a:pPr eaLnBrk="1" hangingPunct="1">
              <a:lnSpc>
                <a:spcPct val="200000"/>
              </a:lnSpc>
            </a:pPr>
            <a:r>
              <a:rPr lang="it-IT" sz="2000" dirty="0" smtClean="0"/>
              <a:t>La gestione dei dati</a:t>
            </a:r>
          </a:p>
          <a:p>
            <a:pPr lvl="1">
              <a:lnSpc>
                <a:spcPct val="200000"/>
              </a:lnSpc>
            </a:pPr>
            <a:r>
              <a:rPr lang="it-IT" sz="1800" dirty="0" smtClean="0"/>
              <a:t>Visualizzare gli indicatori già caricati su </a:t>
            </a:r>
            <a:r>
              <a:rPr lang="it-IT" sz="1800" dirty="0" err="1" smtClean="0"/>
              <a:t>Statistics</a:t>
            </a:r>
            <a:r>
              <a:rPr lang="it-IT" sz="1800" dirty="0" smtClean="0"/>
              <a:t> </a:t>
            </a:r>
            <a:r>
              <a:rPr lang="it-IT" sz="1800" dirty="0" err="1" smtClean="0"/>
              <a:t>eXplorer</a:t>
            </a:r>
            <a:endParaRPr lang="it-IT" sz="1800" dirty="0" smtClean="0"/>
          </a:p>
          <a:p>
            <a:pPr lvl="1">
              <a:lnSpc>
                <a:spcPct val="200000"/>
              </a:lnSpc>
            </a:pPr>
            <a:r>
              <a:rPr lang="it-IT" sz="1800" dirty="0" smtClean="0"/>
              <a:t>Importare un file </a:t>
            </a:r>
            <a:r>
              <a:rPr lang="it-IT" sz="1800" dirty="0" err="1" smtClean="0"/>
              <a:t>excel</a:t>
            </a:r>
            <a:r>
              <a:rPr lang="it-IT" sz="1800" dirty="0" smtClean="0"/>
              <a:t> di indicatori</a:t>
            </a:r>
          </a:p>
          <a:p>
            <a:pPr>
              <a:lnSpc>
                <a:spcPct val="200000"/>
              </a:lnSpc>
            </a:pPr>
            <a:r>
              <a:rPr lang="it-IT" sz="2200" dirty="0" smtClean="0"/>
              <a:t>I grafici dinamici</a:t>
            </a:r>
          </a:p>
          <a:p>
            <a:pPr>
              <a:lnSpc>
                <a:spcPct val="200000"/>
              </a:lnSpc>
            </a:pPr>
            <a:r>
              <a:rPr lang="it-IT" sz="2200" dirty="0" smtClean="0"/>
              <a:t>La creazione di uno </a:t>
            </a:r>
            <a:r>
              <a:rPr lang="it-IT" sz="2200" dirty="0" err="1" smtClean="0"/>
              <a:t>storytelling</a:t>
            </a:r>
            <a:endParaRPr lang="it-IT" sz="2200" dirty="0" smtClean="0"/>
          </a:p>
          <a:p>
            <a:pPr lvl="1">
              <a:lnSpc>
                <a:spcPct val="200000"/>
              </a:lnSpc>
            </a:pPr>
            <a:endParaRPr lang="it-IT" sz="2400" dirty="0" smtClean="0"/>
          </a:p>
          <a:p>
            <a:pPr>
              <a:lnSpc>
                <a:spcPct val="200000"/>
              </a:lnSpc>
            </a:pPr>
            <a:endParaRPr lang="it-IT" dirty="0" smtClean="0"/>
          </a:p>
          <a:p>
            <a:pPr>
              <a:lnSpc>
                <a:spcPct val="200000"/>
              </a:lnSpc>
            </a:pPr>
            <a:endParaRPr lang="it-IT" dirty="0" smtClean="0"/>
          </a:p>
          <a:p>
            <a:pPr eaLnBrk="1" hangingPunct="1">
              <a:lnSpc>
                <a:spcPct val="200000"/>
              </a:lnSpc>
            </a:pPr>
            <a:endParaRPr lang="it-IT" sz="2800" dirty="0" smtClean="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042988" y="568325"/>
            <a:ext cx="6967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3600">
                <a:solidFill>
                  <a:srgbClr val="7F142A"/>
                </a:solidFill>
              </a:rPr>
              <a:t>Contenuti del modulo</a:t>
            </a:r>
          </a:p>
        </p:txBody>
      </p:sp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947738" y="1363663"/>
            <a:ext cx="69675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/>
              <a:t>Laboratorio di apprendimento interattivo che sfrutta le nuove tecnologie.</a:t>
            </a:r>
          </a:p>
          <a:p>
            <a:endParaRPr lang="it-IT" sz="2000"/>
          </a:p>
          <a:p>
            <a:endParaRPr lang="it-IT" sz="2000"/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1279525" y="400050"/>
            <a:ext cx="7005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3600">
                <a:solidFill>
                  <a:srgbClr val="7F142A"/>
                </a:solidFill>
              </a:rPr>
              <a:t>ScuoladiStatistica-lab</a:t>
            </a:r>
          </a:p>
        </p:txBody>
      </p:sp>
      <p:sp>
        <p:nvSpPr>
          <p:cNvPr id="33796" name="Rettangolo 3"/>
          <p:cNvSpPr>
            <a:spLocks noChangeArrowheads="1"/>
          </p:cNvSpPr>
          <p:nvPr/>
        </p:nvSpPr>
        <p:spPr bwMode="auto">
          <a:xfrm>
            <a:off x="947738" y="3105150"/>
            <a:ext cx="7337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hlinkClick r:id="rId3"/>
              </a:rPr>
              <a:t>http://scuoladistatistica-lab.istat.it</a:t>
            </a:r>
            <a:endParaRPr lang="it-IT" sz="3600" dirty="0"/>
          </a:p>
        </p:txBody>
      </p:sp>
      <p:pic>
        <p:nvPicPr>
          <p:cNvPr id="33797" name="Picture 2" descr="https://encrypted-tbn1.gstatic.com/images?q=tbn:ANd9GcRR4RsDUrf-gVMnbyYJ-46qSFkp3dt2okQCACzSXfYg73HS0o_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6213" y="4279900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a sinistra 5"/>
          <p:cNvSpPr/>
          <p:nvPr/>
        </p:nvSpPr>
        <p:spPr>
          <a:xfrm>
            <a:off x="2825750" y="3378200"/>
            <a:ext cx="1258888" cy="41592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7800"/>
            <a:ext cx="7786914" cy="622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4"/>
          <p:cNvSpPr txBox="1">
            <a:spLocks noChangeArrowheads="1"/>
          </p:cNvSpPr>
          <p:nvPr/>
        </p:nvSpPr>
        <p:spPr bwMode="auto">
          <a:xfrm>
            <a:off x="682625" y="593725"/>
            <a:ext cx="753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Scuoladistatistica-lab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42888" y="13827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it-IT">
                <a:solidFill>
                  <a:srgbClr val="505150"/>
                </a:solidFill>
              </a:rPr>
              <a:t>È organizzato in 4 aree: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it-IT">
              <a:solidFill>
                <a:srgbClr val="50515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b="1">
                <a:solidFill>
                  <a:srgbClr val="7F142A"/>
                </a:solidFill>
              </a:rPr>
              <a:t>Formazione</a:t>
            </a:r>
            <a:r>
              <a:rPr lang="it-IT">
                <a:solidFill>
                  <a:srgbClr val="7F142A"/>
                </a:solidFill>
              </a:rPr>
              <a:t>:</a:t>
            </a:r>
            <a:r>
              <a:rPr lang="it-IT">
                <a:solidFill>
                  <a:srgbClr val="505150"/>
                </a:solidFill>
              </a:rPr>
              <a:t> contiene moduli didattici sulla statistica ufficiale e introduttivi alla statistica descrittiva, test di autovalutazione e materiale di supporto all'analisi dei dati e all'utilizzo dell'area Laboratorio.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b="1">
                <a:solidFill>
                  <a:srgbClr val="7F142A"/>
                </a:solidFill>
              </a:rPr>
              <a:t>Laboratorio</a:t>
            </a:r>
            <a:r>
              <a:rPr lang="it-IT">
                <a:solidFill>
                  <a:srgbClr val="7F142A"/>
                </a:solidFill>
              </a:rPr>
              <a:t>:</a:t>
            </a:r>
            <a:r>
              <a:rPr lang="it-IT">
                <a:solidFill>
                  <a:srgbClr val="505150"/>
                </a:solidFill>
              </a:rPr>
              <a:t> area interattiva dove lo studente è guidato alla scoperta della statistica, partendo dal dato statistico semplice e via via aumentando il grado di  complessità e interazione con gli strumenti di analisi dell'informazione.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b="1">
                <a:solidFill>
                  <a:srgbClr val="7F142A"/>
                </a:solidFill>
              </a:rPr>
              <a:t>Area docenti</a:t>
            </a:r>
            <a:r>
              <a:rPr lang="it-IT">
                <a:solidFill>
                  <a:srgbClr val="7F142A"/>
                </a:solidFill>
              </a:rPr>
              <a:t>:</a:t>
            </a:r>
            <a:r>
              <a:rPr lang="it-IT">
                <a:solidFill>
                  <a:srgbClr val="505150"/>
                </a:solidFill>
              </a:rPr>
              <a:t> materiali per i docenti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b="1">
                <a:solidFill>
                  <a:srgbClr val="7F142A"/>
                </a:solidFill>
              </a:rPr>
              <a:t>Piattaforma Dokeos</a:t>
            </a:r>
            <a:r>
              <a:rPr lang="it-IT">
                <a:solidFill>
                  <a:srgbClr val="7F142A"/>
                </a:solidFill>
              </a:rPr>
              <a:t>:</a:t>
            </a:r>
            <a:r>
              <a:rPr lang="it-IT">
                <a:solidFill>
                  <a:srgbClr val="505150"/>
                </a:solidFill>
              </a:rPr>
              <a:t> area in cui il docente può sperimentare la piattaforma Dokeos per imparare a gestire un proprio corso in maniera autonoma.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it-IT">
              <a:solidFill>
                <a:srgbClr val="505150"/>
              </a:solidFill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sellaDiTesto 4"/>
          <p:cNvSpPr txBox="1">
            <a:spLocks noChangeArrowheads="1"/>
          </p:cNvSpPr>
          <p:nvPr/>
        </p:nvSpPr>
        <p:spPr bwMode="auto">
          <a:xfrm>
            <a:off x="682625" y="593725"/>
            <a:ext cx="753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Il Laboratorio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/>
          <a:srcRect b="18457"/>
          <a:stretch>
            <a:fillRect/>
          </a:stretch>
        </p:blipFill>
        <p:spPr bwMode="auto">
          <a:xfrm>
            <a:off x="1057275" y="1249363"/>
            <a:ext cx="69945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161925" y="2974975"/>
            <a:ext cx="2749550" cy="1273175"/>
          </a:xfrm>
          <a:prstGeom prst="wedgeRoundRectCallout">
            <a:avLst>
              <a:gd name="adj1" fmla="val 18477"/>
              <a:gd name="adj2" fmla="val 100000"/>
              <a:gd name="adj3" fmla="val 1666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Scoperta:</a:t>
            </a:r>
            <a:r>
              <a:rPr lang="it-IT"/>
              <a:t> alcuni video guidano alla scoperta dei concetti e dei dati statistici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441967" y="5568950"/>
            <a:ext cx="2376487" cy="1273175"/>
          </a:xfrm>
          <a:prstGeom prst="wedgeRoundRectCallout">
            <a:avLst>
              <a:gd name="adj1" fmla="val 16265"/>
              <a:gd name="adj2" fmla="val -61992"/>
              <a:gd name="adj3" fmla="val 16667"/>
            </a:avLst>
          </a:prstGeom>
          <a:solidFill>
            <a:srgbClr val="333399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it-IT" dirty="0">
                <a:solidFill>
                  <a:schemeClr val="bg1"/>
                </a:solidFill>
              </a:rPr>
              <a:t>Curiosità:</a:t>
            </a:r>
            <a:r>
              <a:rPr lang="it-IT" dirty="0"/>
              <a:t> fenomeni sociali ed economici descritti dai grafici dinamici</a:t>
            </a:r>
          </a:p>
          <a:p>
            <a:pPr algn="ctr"/>
            <a:endParaRPr lang="it-IT" dirty="0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40225" y="2974975"/>
            <a:ext cx="2651125" cy="1273175"/>
          </a:xfrm>
          <a:prstGeom prst="wedgeRoundRectCallout">
            <a:avLst>
              <a:gd name="adj1" fmla="val -25449"/>
              <a:gd name="adj2" fmla="val 102620"/>
              <a:gd name="adj3" fmla="val 16667"/>
            </a:avLst>
          </a:prstGeom>
          <a:solidFill>
            <a:srgbClr val="33CCCC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Esperienza:</a:t>
            </a:r>
            <a:r>
              <a:rPr lang="it-IT"/>
              <a:t> esercizi per la creazione di indicatori statistici utilizzando file Excel </a:t>
            </a:r>
          </a:p>
          <a:p>
            <a:pPr algn="ctr"/>
            <a:endParaRPr lang="it-IT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5300662" y="5568950"/>
            <a:ext cx="3381375" cy="1273175"/>
          </a:xfrm>
          <a:prstGeom prst="wedgeRoundRectCallout">
            <a:avLst>
              <a:gd name="adj1" fmla="val 14288"/>
              <a:gd name="adj2" fmla="val -76840"/>
              <a:gd name="adj3" fmla="val 16667"/>
            </a:avLst>
          </a:prstGeom>
          <a:solidFill>
            <a:srgbClr val="CC00FF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it-IT" dirty="0">
                <a:solidFill>
                  <a:schemeClr val="bg1"/>
                </a:solidFill>
              </a:rPr>
              <a:t>Istat </a:t>
            </a:r>
            <a:r>
              <a:rPr lang="it-IT" dirty="0" err="1">
                <a:solidFill>
                  <a:schemeClr val="bg1"/>
                </a:solidFill>
              </a:rPr>
              <a:t>eXplorer</a:t>
            </a:r>
            <a:r>
              <a:rPr lang="it-IT" dirty="0">
                <a:solidFill>
                  <a:schemeClr val="bg1"/>
                </a:solidFill>
              </a:rPr>
              <a:t>:</a:t>
            </a:r>
            <a:r>
              <a:rPr lang="it-IT" dirty="0"/>
              <a:t> applicazione per la </a:t>
            </a:r>
            <a:r>
              <a:rPr lang="it-IT" dirty="0" err="1"/>
              <a:t>visualizzazone</a:t>
            </a:r>
            <a:r>
              <a:rPr lang="it-IT" dirty="0"/>
              <a:t> dei dati e la creazione di </a:t>
            </a:r>
            <a:r>
              <a:rPr lang="it-IT" dirty="0" err="1"/>
              <a:t>storytelling</a:t>
            </a:r>
            <a:endParaRPr lang="it-IT" dirty="0"/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47116" grpId="1" animBg="1"/>
      <p:bldP spid="47113" grpId="0" animBg="1"/>
      <p:bldP spid="47113" grpId="1" animBg="1"/>
      <p:bldP spid="47114" grpId="0" animBg="1"/>
      <p:bldP spid="47114" grpId="1" animBg="1"/>
      <p:bldP spid="47115" grpId="0" animBg="1"/>
      <p:bldP spid="471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4"/>
          <p:cNvSpPr txBox="1">
            <a:spLocks noChangeArrowheads="1"/>
          </p:cNvSpPr>
          <p:nvPr/>
        </p:nvSpPr>
        <p:spPr bwMode="auto">
          <a:xfrm>
            <a:off x="682625" y="593725"/>
            <a:ext cx="753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 smtClean="0">
                <a:solidFill>
                  <a:srgbClr val="505150"/>
                </a:solidFill>
              </a:rPr>
              <a:t>La funzione Gestisci dati</a:t>
            </a:r>
            <a:endParaRPr lang="it-IT" sz="2400" b="1" dirty="0">
              <a:solidFill>
                <a:srgbClr val="505150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82624" y="1382713"/>
            <a:ext cx="77898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dirty="0" smtClean="0">
                <a:solidFill>
                  <a:srgbClr val="505150"/>
                </a:solidFill>
              </a:rPr>
              <a:t>La funzione Gestisci dati consente di:</a:t>
            </a:r>
          </a:p>
          <a:p>
            <a:pPr marL="342900" indent="-342900">
              <a:spcBef>
                <a:spcPct val="20000"/>
              </a:spcBef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Visualizzare gli indicatori già caricati su </a:t>
            </a:r>
            <a:r>
              <a:rPr lang="it-IT" dirty="0" err="1" smtClean="0">
                <a:solidFill>
                  <a:srgbClr val="505150"/>
                </a:solidFill>
              </a:rPr>
              <a:t>Statistics</a:t>
            </a:r>
            <a:r>
              <a:rPr lang="it-IT" dirty="0" smtClean="0">
                <a:solidFill>
                  <a:srgbClr val="505150"/>
                </a:solidFill>
              </a:rPr>
              <a:t> </a:t>
            </a:r>
            <a:r>
              <a:rPr lang="it-IT" dirty="0" err="1" smtClean="0">
                <a:solidFill>
                  <a:srgbClr val="505150"/>
                </a:solidFill>
              </a:rPr>
              <a:t>eXplorer</a:t>
            </a: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Importare un file </a:t>
            </a:r>
            <a:r>
              <a:rPr lang="it-IT" dirty="0" err="1" smtClean="0">
                <a:solidFill>
                  <a:srgbClr val="505150"/>
                </a:solidFill>
              </a:rPr>
              <a:t>excel</a:t>
            </a:r>
            <a:r>
              <a:rPr lang="it-IT" dirty="0" smtClean="0">
                <a:solidFill>
                  <a:srgbClr val="505150"/>
                </a:solidFill>
              </a:rPr>
              <a:t> di indicatori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it-IT" i="1" dirty="0" smtClean="0">
              <a:solidFill>
                <a:srgbClr val="50515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4"/>
          <p:cNvSpPr txBox="1">
            <a:spLocks noChangeArrowheads="1"/>
          </p:cNvSpPr>
          <p:nvPr/>
        </p:nvSpPr>
        <p:spPr bwMode="auto">
          <a:xfrm>
            <a:off x="682625" y="593725"/>
            <a:ext cx="753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Visualizzare gli indicatori  già caricati su </a:t>
            </a:r>
            <a:r>
              <a:rPr lang="it-IT" sz="2400" dirty="0" err="1" smtClean="0">
                <a:solidFill>
                  <a:srgbClr val="505150"/>
                </a:solidFill>
              </a:rPr>
              <a:t>StX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835024" y="1382713"/>
            <a:ext cx="76374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Cliccare su </a:t>
            </a:r>
            <a:r>
              <a:rPr lang="it-IT" b="1" dirty="0" smtClean="0">
                <a:solidFill>
                  <a:srgbClr val="505150"/>
                </a:solidFill>
              </a:rPr>
              <a:t>Gestisci dati </a:t>
            </a:r>
            <a:r>
              <a:rPr lang="it-IT" dirty="0" smtClean="0">
                <a:solidFill>
                  <a:srgbClr val="505150"/>
                </a:solidFill>
              </a:rPr>
              <a:t>(oppure l’icona Dati)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Poi su </a:t>
            </a:r>
            <a:r>
              <a:rPr lang="it-IT" b="1" dirty="0" smtClean="0">
                <a:solidFill>
                  <a:srgbClr val="505150"/>
                </a:solidFill>
              </a:rPr>
              <a:t>Aggiungi indicatori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Scegliere gli indicatori da visualizzare e importarli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Selezionarli nuovamente e importarli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i="1" dirty="0" smtClean="0">
                <a:solidFill>
                  <a:srgbClr val="505150"/>
                </a:solidFill>
              </a:rPr>
              <a:t>Di seguito si riportano le singole operazioni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4"/>
          <p:cNvSpPr txBox="1">
            <a:spLocks noChangeArrowheads="1"/>
          </p:cNvSpPr>
          <p:nvPr/>
        </p:nvSpPr>
        <p:spPr bwMode="auto">
          <a:xfrm>
            <a:off x="682625" y="593725"/>
            <a:ext cx="7951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505150"/>
                </a:solidFill>
              </a:rPr>
              <a:t>Cliccare su </a:t>
            </a:r>
            <a:r>
              <a:rPr lang="it-IT" sz="2400" b="1" dirty="0" smtClean="0">
                <a:solidFill>
                  <a:srgbClr val="505150"/>
                </a:solidFill>
              </a:rPr>
              <a:t>Gestisci dati </a:t>
            </a:r>
            <a:r>
              <a:rPr lang="it-IT" sz="2400" dirty="0" smtClean="0">
                <a:solidFill>
                  <a:srgbClr val="505150"/>
                </a:solidFill>
              </a:rPr>
              <a:t>e poi su </a:t>
            </a:r>
            <a:r>
              <a:rPr lang="it-IT" sz="2400" b="1" dirty="0" smtClean="0">
                <a:solidFill>
                  <a:srgbClr val="505150"/>
                </a:solidFill>
              </a:rPr>
              <a:t>Aggiungi indicatori</a:t>
            </a: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835025" y="6461125"/>
            <a:ext cx="644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Corso “Il ragionamento Statistico per saper discernere”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129936"/>
            <a:ext cx="6937829" cy="55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e 6"/>
          <p:cNvSpPr/>
          <p:nvPr/>
        </p:nvSpPr>
        <p:spPr>
          <a:xfrm>
            <a:off x="3135086" y="1449977"/>
            <a:ext cx="613954" cy="522514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672046" y="2416629"/>
            <a:ext cx="1288868" cy="67926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701</Words>
  <Application>Microsoft Office PowerPoint</Application>
  <PresentationFormat>Presentazione su schermo (4:3)</PresentationFormat>
  <Paragraphs>106</Paragraphs>
  <Slides>19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copertina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ISTAT</cp:lastModifiedBy>
  <cp:revision>159</cp:revision>
  <dcterms:created xsi:type="dcterms:W3CDTF">2012-12-11T11:00:35Z</dcterms:created>
  <dcterms:modified xsi:type="dcterms:W3CDTF">2014-04-16T08:44:21Z</dcterms:modified>
</cp:coreProperties>
</file>